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8120063" cy="10826750" type="B4ISO"/>
  <p:notesSz cx="6886575" cy="100171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麻美 渡辺" initials="麻美" lastIdx="1" clrIdx="0">
    <p:extLst>
      <p:ext uri="{19B8F6BF-5375-455C-9EA6-DF929625EA0E}">
        <p15:presenceInfo xmlns:p15="http://schemas.microsoft.com/office/powerpoint/2012/main" userId="8020940ec2188b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D06"/>
    <a:srgbClr val="CC04A1"/>
    <a:srgbClr val="FF3300"/>
    <a:srgbClr val="FFCCFF"/>
    <a:srgbClr val="EA48C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096" autoAdjust="0"/>
  </p:normalViewPr>
  <p:slideViewPr>
    <p:cSldViewPr snapToGrid="0">
      <p:cViewPr varScale="1">
        <p:scale>
          <a:sx n="50" d="100"/>
          <a:sy n="50" d="100"/>
        </p:scale>
        <p:origin x="21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182" cy="502596"/>
          </a:xfrm>
          <a:prstGeom prst="rect">
            <a:avLst/>
          </a:prstGeom>
        </p:spPr>
        <p:txBody>
          <a:bodyPr vert="horz" lIns="96582" tIns="48291" rIns="96582" bIns="48291"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0800" y="0"/>
            <a:ext cx="2984182" cy="502596"/>
          </a:xfrm>
          <a:prstGeom prst="rect">
            <a:avLst/>
          </a:prstGeom>
        </p:spPr>
        <p:txBody>
          <a:bodyPr vert="horz" lIns="96582" tIns="48291" rIns="96582" bIns="48291" rtlCol="0"/>
          <a:lstStyle>
            <a:lvl1pPr algn="r">
              <a:defRPr sz="1300"/>
            </a:lvl1pPr>
          </a:lstStyle>
          <a:p>
            <a:fld id="{0EB8F1A6-F498-4447-AF50-B0269C5F5F22}" type="datetimeFigureOut">
              <a:rPr kumimoji="1" lang="ja-JP" altLang="en-US" smtClean="0"/>
              <a:t>2020/7/2</a:t>
            </a:fld>
            <a:endParaRPr kumimoji="1" lang="ja-JP" altLang="en-US"/>
          </a:p>
        </p:txBody>
      </p:sp>
      <p:sp>
        <p:nvSpPr>
          <p:cNvPr id="4" name="スライド イメージ プレースホルダー 3"/>
          <p:cNvSpPr>
            <a:spLocks noGrp="1" noRot="1" noChangeAspect="1"/>
          </p:cNvSpPr>
          <p:nvPr>
            <p:ph type="sldImg" idx="2"/>
          </p:nvPr>
        </p:nvSpPr>
        <p:spPr>
          <a:xfrm>
            <a:off x="2176463" y="1252538"/>
            <a:ext cx="2533650" cy="3381375"/>
          </a:xfrm>
          <a:prstGeom prst="rect">
            <a:avLst/>
          </a:prstGeom>
          <a:noFill/>
          <a:ln w="12700">
            <a:solidFill>
              <a:prstClr val="black"/>
            </a:solidFill>
          </a:ln>
        </p:spPr>
        <p:txBody>
          <a:bodyPr vert="horz" lIns="96582" tIns="48291" rIns="96582" bIns="48291" rtlCol="0" anchor="ctr"/>
          <a:lstStyle/>
          <a:p>
            <a:endParaRPr lang="ja-JP" altLang="en-US"/>
          </a:p>
        </p:txBody>
      </p:sp>
      <p:sp>
        <p:nvSpPr>
          <p:cNvPr id="5" name="ノート プレースホルダー 4"/>
          <p:cNvSpPr>
            <a:spLocks noGrp="1"/>
          </p:cNvSpPr>
          <p:nvPr>
            <p:ph type="body" sz="quarter" idx="3"/>
          </p:nvPr>
        </p:nvSpPr>
        <p:spPr>
          <a:xfrm>
            <a:off x="688658" y="4820741"/>
            <a:ext cx="5509260" cy="3944243"/>
          </a:xfrm>
          <a:prstGeom prst="rect">
            <a:avLst/>
          </a:prstGeom>
        </p:spPr>
        <p:txBody>
          <a:bodyPr vert="horz" lIns="96582" tIns="48291" rIns="96582" bIns="482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4532"/>
            <a:ext cx="2984182" cy="502595"/>
          </a:xfrm>
          <a:prstGeom prst="rect">
            <a:avLst/>
          </a:prstGeom>
        </p:spPr>
        <p:txBody>
          <a:bodyPr vert="horz" lIns="96582" tIns="48291" rIns="96582" bIns="4829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0800" y="9514532"/>
            <a:ext cx="2984182" cy="502595"/>
          </a:xfrm>
          <a:prstGeom prst="rect">
            <a:avLst/>
          </a:prstGeom>
        </p:spPr>
        <p:txBody>
          <a:bodyPr vert="horz" lIns="96582" tIns="48291" rIns="96582" bIns="48291" rtlCol="0" anchor="b"/>
          <a:lstStyle>
            <a:lvl1pPr algn="r">
              <a:defRPr sz="1300"/>
            </a:lvl1pPr>
          </a:lstStyle>
          <a:p>
            <a:fld id="{F6BCE05C-6750-421D-8B54-A0969F494468}" type="slidenum">
              <a:rPr kumimoji="1" lang="ja-JP" altLang="en-US" smtClean="0"/>
              <a:t>‹#›</a:t>
            </a:fld>
            <a:endParaRPr kumimoji="1" lang="ja-JP" altLang="en-US"/>
          </a:p>
        </p:txBody>
      </p:sp>
    </p:spTree>
    <p:extLst>
      <p:ext uri="{BB962C8B-B14F-4D97-AF65-F5344CB8AC3E}">
        <p14:creationId xmlns:p14="http://schemas.microsoft.com/office/powerpoint/2010/main" val="16913852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CE05C-6750-421D-8B54-A0969F494468}" type="slidenum">
              <a:rPr kumimoji="1" lang="ja-JP" altLang="en-US" smtClean="0"/>
              <a:t>1</a:t>
            </a:fld>
            <a:endParaRPr kumimoji="1" lang="ja-JP" altLang="en-US"/>
          </a:p>
        </p:txBody>
      </p:sp>
    </p:spTree>
    <p:extLst>
      <p:ext uri="{BB962C8B-B14F-4D97-AF65-F5344CB8AC3E}">
        <p14:creationId xmlns:p14="http://schemas.microsoft.com/office/powerpoint/2010/main" val="312110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CE05C-6750-421D-8B54-A0969F494468}" type="slidenum">
              <a:rPr kumimoji="1" lang="ja-JP" altLang="en-US" smtClean="0"/>
              <a:t>2</a:t>
            </a:fld>
            <a:endParaRPr kumimoji="1" lang="ja-JP" altLang="en-US"/>
          </a:p>
        </p:txBody>
      </p:sp>
    </p:spTree>
    <p:extLst>
      <p:ext uri="{BB962C8B-B14F-4D97-AF65-F5344CB8AC3E}">
        <p14:creationId xmlns:p14="http://schemas.microsoft.com/office/powerpoint/2010/main" val="429248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E837D-791D-43D3-8001-CB508B7323D1}"/>
              </a:ext>
            </a:extLst>
          </p:cNvPr>
          <p:cNvSpPr>
            <a:spLocks noGrp="1"/>
          </p:cNvSpPr>
          <p:nvPr>
            <p:ph type="ctrTitle"/>
          </p:nvPr>
        </p:nvSpPr>
        <p:spPr>
          <a:xfrm>
            <a:off x="1015008" y="1771879"/>
            <a:ext cx="6090047" cy="3769313"/>
          </a:xfrm>
        </p:spPr>
        <p:txBody>
          <a:bodyPr anchor="b"/>
          <a:lstStyle>
            <a:lvl1pPr algn="ctr">
              <a:defRPr sz="3996"/>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02FA237-ECD9-4800-8B78-68BFF7645A31}"/>
              </a:ext>
            </a:extLst>
          </p:cNvPr>
          <p:cNvSpPr>
            <a:spLocks noGrp="1"/>
          </p:cNvSpPr>
          <p:nvPr>
            <p:ph type="subTitle" idx="1"/>
          </p:nvPr>
        </p:nvSpPr>
        <p:spPr>
          <a:xfrm>
            <a:off x="1015008" y="5686551"/>
            <a:ext cx="6090047" cy="2613958"/>
          </a:xfrm>
        </p:spPr>
        <p:txBody>
          <a:bodyPr/>
          <a:lstStyle>
            <a:lvl1pPr marL="0" indent="0" algn="ctr">
              <a:buNone/>
              <a:defRPr sz="1598"/>
            </a:lvl1pPr>
            <a:lvl2pPr marL="304495" indent="0" algn="ctr">
              <a:buNone/>
              <a:defRPr sz="1332"/>
            </a:lvl2pPr>
            <a:lvl3pPr marL="608990" indent="0" algn="ctr">
              <a:buNone/>
              <a:defRPr sz="1199"/>
            </a:lvl3pPr>
            <a:lvl4pPr marL="913486" indent="0" algn="ctr">
              <a:buNone/>
              <a:defRPr sz="1066"/>
            </a:lvl4pPr>
            <a:lvl5pPr marL="1217981" indent="0" algn="ctr">
              <a:buNone/>
              <a:defRPr sz="1066"/>
            </a:lvl5pPr>
            <a:lvl6pPr marL="1522476" indent="0" algn="ctr">
              <a:buNone/>
              <a:defRPr sz="1066"/>
            </a:lvl6pPr>
            <a:lvl7pPr marL="1826971" indent="0" algn="ctr">
              <a:buNone/>
              <a:defRPr sz="1066"/>
            </a:lvl7pPr>
            <a:lvl8pPr marL="2131466" indent="0" algn="ctr">
              <a:buNone/>
              <a:defRPr sz="1066"/>
            </a:lvl8pPr>
            <a:lvl9pPr marL="2435962" indent="0" algn="ctr">
              <a:buNone/>
              <a:defRPr sz="1066"/>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578DAFC-9957-4736-BC16-52173C950253}"/>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AF2DDE58-2E8F-4BD4-940B-C669F1AD1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4B617-A4CC-4C1F-A6CD-AD3F1E2DADFF}"/>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96548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ABC19E-17FE-4500-A371-44265E0DDAE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1E18EF-68B7-44AE-9599-F9400654B70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ECA09F-76F6-42D8-92AA-007557BE2C05}"/>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F3A45E94-2920-4E93-AE43-B7124BF135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769BF4-33F1-4950-A5CA-0F9ACAEF6193}"/>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190272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B96C343-B79E-4E68-9CE1-2BD4E6025CDF}"/>
              </a:ext>
            </a:extLst>
          </p:cNvPr>
          <p:cNvSpPr>
            <a:spLocks noGrp="1"/>
          </p:cNvSpPr>
          <p:nvPr>
            <p:ph type="title" orient="vert"/>
          </p:nvPr>
        </p:nvSpPr>
        <p:spPr>
          <a:xfrm>
            <a:off x="5810920" y="576424"/>
            <a:ext cx="1750889" cy="917517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765FEC-E962-4533-9A04-AA9519A3EF90}"/>
              </a:ext>
            </a:extLst>
          </p:cNvPr>
          <p:cNvSpPr>
            <a:spLocks noGrp="1"/>
          </p:cNvSpPr>
          <p:nvPr>
            <p:ph type="body" orient="vert" idx="1"/>
          </p:nvPr>
        </p:nvSpPr>
        <p:spPr>
          <a:xfrm>
            <a:off x="558254" y="576424"/>
            <a:ext cx="5151165" cy="917517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36F87A-7CDC-4469-AB50-FC90DD86AEFA}"/>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502687DA-8C7C-4180-B077-9B2EC7689F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E5C3C2-9D2B-4970-8C81-4FEE0FF5AEA1}"/>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76556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9D621C-2419-43AE-A13A-E614A91111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7D4D13-E8DB-4FC2-9886-C21C89FEC3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2D6AB2-13C5-4B19-94BF-DFE5CF0208D8}"/>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BA983608-E51E-411B-AA60-E602D5C147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03FFE3-B06B-4CB5-BDDC-725D6260FABF}"/>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356440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0EBD4-82F9-4EC7-A1D6-D7A7C3190142}"/>
              </a:ext>
            </a:extLst>
          </p:cNvPr>
          <p:cNvSpPr>
            <a:spLocks noGrp="1"/>
          </p:cNvSpPr>
          <p:nvPr>
            <p:ph type="title"/>
          </p:nvPr>
        </p:nvSpPr>
        <p:spPr>
          <a:xfrm>
            <a:off x="554025" y="2699171"/>
            <a:ext cx="7003554" cy="4503626"/>
          </a:xfrm>
        </p:spPr>
        <p:txBody>
          <a:bodyPr anchor="b"/>
          <a:lstStyle>
            <a:lvl1pPr>
              <a:defRPr sz="3996"/>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45CFC5-4525-4560-915A-D69BD20A2DE1}"/>
              </a:ext>
            </a:extLst>
          </p:cNvPr>
          <p:cNvSpPr>
            <a:spLocks noGrp="1"/>
          </p:cNvSpPr>
          <p:nvPr>
            <p:ph type="body" idx="1"/>
          </p:nvPr>
        </p:nvSpPr>
        <p:spPr>
          <a:xfrm>
            <a:off x="554025" y="7245403"/>
            <a:ext cx="7003554" cy="2368351"/>
          </a:xfrm>
        </p:spPr>
        <p:txBody>
          <a:bodyPr/>
          <a:lstStyle>
            <a:lvl1pPr marL="0" indent="0">
              <a:buNone/>
              <a:defRPr sz="1598">
                <a:solidFill>
                  <a:schemeClr val="tx1">
                    <a:tint val="75000"/>
                  </a:schemeClr>
                </a:solidFill>
              </a:defRPr>
            </a:lvl1pPr>
            <a:lvl2pPr marL="304495" indent="0">
              <a:buNone/>
              <a:defRPr sz="1332">
                <a:solidFill>
                  <a:schemeClr val="tx1">
                    <a:tint val="75000"/>
                  </a:schemeClr>
                </a:solidFill>
              </a:defRPr>
            </a:lvl2pPr>
            <a:lvl3pPr marL="608990" indent="0">
              <a:buNone/>
              <a:defRPr sz="1199">
                <a:solidFill>
                  <a:schemeClr val="tx1">
                    <a:tint val="75000"/>
                  </a:schemeClr>
                </a:solidFill>
              </a:defRPr>
            </a:lvl3pPr>
            <a:lvl4pPr marL="913486" indent="0">
              <a:buNone/>
              <a:defRPr sz="1066">
                <a:solidFill>
                  <a:schemeClr val="tx1">
                    <a:tint val="75000"/>
                  </a:schemeClr>
                </a:solidFill>
              </a:defRPr>
            </a:lvl4pPr>
            <a:lvl5pPr marL="1217981" indent="0">
              <a:buNone/>
              <a:defRPr sz="1066">
                <a:solidFill>
                  <a:schemeClr val="tx1">
                    <a:tint val="75000"/>
                  </a:schemeClr>
                </a:solidFill>
              </a:defRPr>
            </a:lvl5pPr>
            <a:lvl6pPr marL="1522476" indent="0">
              <a:buNone/>
              <a:defRPr sz="1066">
                <a:solidFill>
                  <a:schemeClr val="tx1">
                    <a:tint val="75000"/>
                  </a:schemeClr>
                </a:solidFill>
              </a:defRPr>
            </a:lvl6pPr>
            <a:lvl7pPr marL="1826971" indent="0">
              <a:buNone/>
              <a:defRPr sz="1066">
                <a:solidFill>
                  <a:schemeClr val="tx1">
                    <a:tint val="75000"/>
                  </a:schemeClr>
                </a:solidFill>
              </a:defRPr>
            </a:lvl7pPr>
            <a:lvl8pPr marL="2131466" indent="0">
              <a:buNone/>
              <a:defRPr sz="1066">
                <a:solidFill>
                  <a:schemeClr val="tx1">
                    <a:tint val="75000"/>
                  </a:schemeClr>
                </a:solidFill>
              </a:defRPr>
            </a:lvl8pPr>
            <a:lvl9pPr marL="2435962" indent="0">
              <a:buNone/>
              <a:defRPr sz="1066">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1D3F166-3A3F-4D59-BC8D-498B1E1B5559}"/>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48095F2B-EEA1-485D-BED4-0088C0E081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ED4365-9BC1-44B4-B028-4160AC9E8EF2}"/>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132861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733C1-CCD8-4840-8EB3-8B87418AB7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A8D49C-90EE-4868-8B3B-C040148C1071}"/>
              </a:ext>
            </a:extLst>
          </p:cNvPr>
          <p:cNvSpPr>
            <a:spLocks noGrp="1"/>
          </p:cNvSpPr>
          <p:nvPr>
            <p:ph sz="half" idx="1"/>
          </p:nvPr>
        </p:nvSpPr>
        <p:spPr>
          <a:xfrm>
            <a:off x="558254" y="2882121"/>
            <a:ext cx="3451027" cy="68694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BC62CF-98E5-4522-8FD3-DE26797F00EE}"/>
              </a:ext>
            </a:extLst>
          </p:cNvPr>
          <p:cNvSpPr>
            <a:spLocks noGrp="1"/>
          </p:cNvSpPr>
          <p:nvPr>
            <p:ph sz="half" idx="2"/>
          </p:nvPr>
        </p:nvSpPr>
        <p:spPr>
          <a:xfrm>
            <a:off x="4110782" y="2882121"/>
            <a:ext cx="3451027" cy="68694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5238014-23E1-4B38-91A7-8E337568ACCA}"/>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6" name="フッター プレースホルダー 5">
            <a:extLst>
              <a:ext uri="{FF2B5EF4-FFF2-40B4-BE49-F238E27FC236}">
                <a16:creationId xmlns:a16="http://schemas.microsoft.com/office/drawing/2014/main" id="{5FC6377E-2063-486A-8708-B0370CB5FE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8600EC-52B5-446F-A7B7-D42B8DEA1B51}"/>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8622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16B41-33EE-42D7-91BC-EAF84D7E92F1}"/>
              </a:ext>
            </a:extLst>
          </p:cNvPr>
          <p:cNvSpPr>
            <a:spLocks noGrp="1"/>
          </p:cNvSpPr>
          <p:nvPr>
            <p:ph type="title"/>
          </p:nvPr>
        </p:nvSpPr>
        <p:spPr>
          <a:xfrm>
            <a:off x="559312" y="576425"/>
            <a:ext cx="7003554" cy="2092671"/>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BF303F-1B03-4304-915D-CDA339A16067}"/>
              </a:ext>
            </a:extLst>
          </p:cNvPr>
          <p:cNvSpPr>
            <a:spLocks noGrp="1"/>
          </p:cNvSpPr>
          <p:nvPr>
            <p:ph type="body" idx="1"/>
          </p:nvPr>
        </p:nvSpPr>
        <p:spPr>
          <a:xfrm>
            <a:off x="559312" y="2654058"/>
            <a:ext cx="3435167" cy="1300713"/>
          </a:xfrm>
        </p:spPr>
        <p:txBody>
          <a:bodyPr anchor="b"/>
          <a:lstStyle>
            <a:lvl1pPr marL="0" indent="0">
              <a:buNone/>
              <a:defRPr sz="1598" b="1"/>
            </a:lvl1pPr>
            <a:lvl2pPr marL="304495" indent="0">
              <a:buNone/>
              <a:defRPr sz="1332" b="1"/>
            </a:lvl2pPr>
            <a:lvl3pPr marL="608990" indent="0">
              <a:buNone/>
              <a:defRPr sz="1199" b="1"/>
            </a:lvl3pPr>
            <a:lvl4pPr marL="913486" indent="0">
              <a:buNone/>
              <a:defRPr sz="1066" b="1"/>
            </a:lvl4pPr>
            <a:lvl5pPr marL="1217981" indent="0">
              <a:buNone/>
              <a:defRPr sz="1066" b="1"/>
            </a:lvl5pPr>
            <a:lvl6pPr marL="1522476" indent="0">
              <a:buNone/>
              <a:defRPr sz="1066" b="1"/>
            </a:lvl6pPr>
            <a:lvl7pPr marL="1826971" indent="0">
              <a:buNone/>
              <a:defRPr sz="1066" b="1"/>
            </a:lvl7pPr>
            <a:lvl8pPr marL="2131466" indent="0">
              <a:buNone/>
              <a:defRPr sz="1066" b="1"/>
            </a:lvl8pPr>
            <a:lvl9pPr marL="2435962" indent="0">
              <a:buNone/>
              <a:defRPr sz="1066"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ABA51F-8A2C-44A4-9D3C-B610774EA4C2}"/>
              </a:ext>
            </a:extLst>
          </p:cNvPr>
          <p:cNvSpPr>
            <a:spLocks noGrp="1"/>
          </p:cNvSpPr>
          <p:nvPr>
            <p:ph sz="half" idx="2"/>
          </p:nvPr>
        </p:nvSpPr>
        <p:spPr>
          <a:xfrm>
            <a:off x="559312" y="3954771"/>
            <a:ext cx="3435167" cy="5816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0682A4-133C-4E7F-948D-B03F4801070E}"/>
              </a:ext>
            </a:extLst>
          </p:cNvPr>
          <p:cNvSpPr>
            <a:spLocks noGrp="1"/>
          </p:cNvSpPr>
          <p:nvPr>
            <p:ph type="body" sz="quarter" idx="3"/>
          </p:nvPr>
        </p:nvSpPr>
        <p:spPr>
          <a:xfrm>
            <a:off x="4110782" y="2654058"/>
            <a:ext cx="3452084" cy="1300713"/>
          </a:xfrm>
        </p:spPr>
        <p:txBody>
          <a:bodyPr anchor="b"/>
          <a:lstStyle>
            <a:lvl1pPr marL="0" indent="0">
              <a:buNone/>
              <a:defRPr sz="1598" b="1"/>
            </a:lvl1pPr>
            <a:lvl2pPr marL="304495" indent="0">
              <a:buNone/>
              <a:defRPr sz="1332" b="1"/>
            </a:lvl2pPr>
            <a:lvl3pPr marL="608990" indent="0">
              <a:buNone/>
              <a:defRPr sz="1199" b="1"/>
            </a:lvl3pPr>
            <a:lvl4pPr marL="913486" indent="0">
              <a:buNone/>
              <a:defRPr sz="1066" b="1"/>
            </a:lvl4pPr>
            <a:lvl5pPr marL="1217981" indent="0">
              <a:buNone/>
              <a:defRPr sz="1066" b="1"/>
            </a:lvl5pPr>
            <a:lvl6pPr marL="1522476" indent="0">
              <a:buNone/>
              <a:defRPr sz="1066" b="1"/>
            </a:lvl6pPr>
            <a:lvl7pPr marL="1826971" indent="0">
              <a:buNone/>
              <a:defRPr sz="1066" b="1"/>
            </a:lvl7pPr>
            <a:lvl8pPr marL="2131466" indent="0">
              <a:buNone/>
              <a:defRPr sz="1066" b="1"/>
            </a:lvl8pPr>
            <a:lvl9pPr marL="2435962" indent="0">
              <a:buNone/>
              <a:defRPr sz="1066"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0537EB1-F0B1-4F91-96C4-73A157081BDD}"/>
              </a:ext>
            </a:extLst>
          </p:cNvPr>
          <p:cNvSpPr>
            <a:spLocks noGrp="1"/>
          </p:cNvSpPr>
          <p:nvPr>
            <p:ph sz="quarter" idx="4"/>
          </p:nvPr>
        </p:nvSpPr>
        <p:spPr>
          <a:xfrm>
            <a:off x="4110782" y="3954771"/>
            <a:ext cx="3452084" cy="5816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0645E04-284C-451A-9F14-5B7D888D077C}"/>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8" name="フッター プレースホルダー 7">
            <a:extLst>
              <a:ext uri="{FF2B5EF4-FFF2-40B4-BE49-F238E27FC236}">
                <a16:creationId xmlns:a16="http://schemas.microsoft.com/office/drawing/2014/main" id="{2540F26C-4669-41A1-8698-2D0ADDB7A83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462268-896D-4373-A198-711482B43D31}"/>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282245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C26FC-0EFB-4517-AA4C-56412B0D719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36D1AA-9C3D-4855-8EE7-31E13E0BB1F1}"/>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4" name="フッター プレースホルダー 3">
            <a:extLst>
              <a:ext uri="{FF2B5EF4-FFF2-40B4-BE49-F238E27FC236}">
                <a16:creationId xmlns:a16="http://schemas.microsoft.com/office/drawing/2014/main" id="{028C4DF8-65B2-4FC0-8AD8-95C185CFFC7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B9E7BE-86EE-4A75-8EFD-F617818EB05C}"/>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69231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DE29FD-FD94-4B2A-9490-498AB06C9238}"/>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3" name="フッター プレースホルダー 2">
            <a:extLst>
              <a:ext uri="{FF2B5EF4-FFF2-40B4-BE49-F238E27FC236}">
                <a16:creationId xmlns:a16="http://schemas.microsoft.com/office/drawing/2014/main" id="{ACCA8A24-F6E3-46EB-95FE-210EC03118B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D25E43-FC92-42DD-9BEF-80BD5B3B81EC}"/>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317202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1EB3B-EDF2-499B-8C78-5F24A2A3E6EB}"/>
              </a:ext>
            </a:extLst>
          </p:cNvPr>
          <p:cNvSpPr>
            <a:spLocks noGrp="1"/>
          </p:cNvSpPr>
          <p:nvPr>
            <p:ph type="title"/>
          </p:nvPr>
        </p:nvSpPr>
        <p:spPr>
          <a:xfrm>
            <a:off x="559313" y="721783"/>
            <a:ext cx="2618931" cy="2526242"/>
          </a:xfrm>
        </p:spPr>
        <p:txBody>
          <a:bodyPr anchor="b"/>
          <a:lstStyle>
            <a:lvl1pPr>
              <a:defRPr sz="2131"/>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E4BC47-19A4-4E0F-B584-8D714352F8CE}"/>
              </a:ext>
            </a:extLst>
          </p:cNvPr>
          <p:cNvSpPr>
            <a:spLocks noGrp="1"/>
          </p:cNvSpPr>
          <p:nvPr>
            <p:ph idx="1"/>
          </p:nvPr>
        </p:nvSpPr>
        <p:spPr>
          <a:xfrm>
            <a:off x="3452084" y="1558852"/>
            <a:ext cx="4110782" cy="7694010"/>
          </a:xfrm>
        </p:spPr>
        <p:txBody>
          <a:bodyPr/>
          <a:lstStyle>
            <a:lvl1pPr>
              <a:defRPr sz="2131"/>
            </a:lvl1pPr>
            <a:lvl2pPr>
              <a:defRPr sz="1865"/>
            </a:lvl2pPr>
            <a:lvl3pPr>
              <a:defRPr sz="1598"/>
            </a:lvl3pPr>
            <a:lvl4pPr>
              <a:defRPr sz="1332"/>
            </a:lvl4pPr>
            <a:lvl5pPr>
              <a:defRPr sz="1332"/>
            </a:lvl5pPr>
            <a:lvl6pPr>
              <a:defRPr sz="1332"/>
            </a:lvl6pPr>
            <a:lvl7pPr>
              <a:defRPr sz="1332"/>
            </a:lvl7pPr>
            <a:lvl8pPr>
              <a:defRPr sz="1332"/>
            </a:lvl8pPr>
            <a:lvl9pPr>
              <a:defRPr sz="133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B5FC49-E923-4BDB-B1A3-65AEA2C6F61D}"/>
              </a:ext>
            </a:extLst>
          </p:cNvPr>
          <p:cNvSpPr>
            <a:spLocks noGrp="1"/>
          </p:cNvSpPr>
          <p:nvPr>
            <p:ph type="body" sz="half" idx="2"/>
          </p:nvPr>
        </p:nvSpPr>
        <p:spPr>
          <a:xfrm>
            <a:off x="559313" y="3248025"/>
            <a:ext cx="2618931" cy="6017368"/>
          </a:xfrm>
        </p:spPr>
        <p:txBody>
          <a:bodyPr/>
          <a:lstStyle>
            <a:lvl1pPr marL="0" indent="0">
              <a:buNone/>
              <a:defRPr sz="1066"/>
            </a:lvl1pPr>
            <a:lvl2pPr marL="304495" indent="0">
              <a:buNone/>
              <a:defRPr sz="932"/>
            </a:lvl2pPr>
            <a:lvl3pPr marL="608990" indent="0">
              <a:buNone/>
              <a:defRPr sz="799"/>
            </a:lvl3pPr>
            <a:lvl4pPr marL="913486" indent="0">
              <a:buNone/>
              <a:defRPr sz="666"/>
            </a:lvl4pPr>
            <a:lvl5pPr marL="1217981" indent="0">
              <a:buNone/>
              <a:defRPr sz="666"/>
            </a:lvl5pPr>
            <a:lvl6pPr marL="1522476" indent="0">
              <a:buNone/>
              <a:defRPr sz="666"/>
            </a:lvl6pPr>
            <a:lvl7pPr marL="1826971" indent="0">
              <a:buNone/>
              <a:defRPr sz="666"/>
            </a:lvl7pPr>
            <a:lvl8pPr marL="2131466" indent="0">
              <a:buNone/>
              <a:defRPr sz="666"/>
            </a:lvl8pPr>
            <a:lvl9pPr marL="2435962" indent="0">
              <a:buNone/>
              <a:defRPr sz="666"/>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F9E32C3-CA5A-4E86-9A8F-E0E24913EABD}"/>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6" name="フッター プレースホルダー 5">
            <a:extLst>
              <a:ext uri="{FF2B5EF4-FFF2-40B4-BE49-F238E27FC236}">
                <a16:creationId xmlns:a16="http://schemas.microsoft.com/office/drawing/2014/main" id="{A38715AB-5DE5-4A6E-B45B-82AE3C8285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C8C7FB-64CD-48DA-97CD-3703DE95E8F3}"/>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334862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D71A2-7808-4F7C-A5ED-4979A6DFB1D5}"/>
              </a:ext>
            </a:extLst>
          </p:cNvPr>
          <p:cNvSpPr>
            <a:spLocks noGrp="1"/>
          </p:cNvSpPr>
          <p:nvPr>
            <p:ph type="title"/>
          </p:nvPr>
        </p:nvSpPr>
        <p:spPr>
          <a:xfrm>
            <a:off x="559313" y="721783"/>
            <a:ext cx="2618931" cy="2526242"/>
          </a:xfrm>
        </p:spPr>
        <p:txBody>
          <a:bodyPr anchor="b"/>
          <a:lstStyle>
            <a:lvl1pPr>
              <a:defRPr sz="2131"/>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812A98-11C1-4399-92EE-A3BDEA42ED60}"/>
              </a:ext>
            </a:extLst>
          </p:cNvPr>
          <p:cNvSpPr>
            <a:spLocks noGrp="1"/>
          </p:cNvSpPr>
          <p:nvPr>
            <p:ph type="pic" idx="1"/>
          </p:nvPr>
        </p:nvSpPr>
        <p:spPr>
          <a:xfrm>
            <a:off x="3452084" y="1558852"/>
            <a:ext cx="4110782" cy="7694010"/>
          </a:xfrm>
        </p:spPr>
        <p:txBody>
          <a:bodyPr/>
          <a:lstStyle>
            <a:lvl1pPr marL="0" indent="0">
              <a:buNone/>
              <a:defRPr sz="2131"/>
            </a:lvl1pPr>
            <a:lvl2pPr marL="304495" indent="0">
              <a:buNone/>
              <a:defRPr sz="1865"/>
            </a:lvl2pPr>
            <a:lvl3pPr marL="608990" indent="0">
              <a:buNone/>
              <a:defRPr sz="1598"/>
            </a:lvl3pPr>
            <a:lvl4pPr marL="913486" indent="0">
              <a:buNone/>
              <a:defRPr sz="1332"/>
            </a:lvl4pPr>
            <a:lvl5pPr marL="1217981" indent="0">
              <a:buNone/>
              <a:defRPr sz="1332"/>
            </a:lvl5pPr>
            <a:lvl6pPr marL="1522476" indent="0">
              <a:buNone/>
              <a:defRPr sz="1332"/>
            </a:lvl6pPr>
            <a:lvl7pPr marL="1826971" indent="0">
              <a:buNone/>
              <a:defRPr sz="1332"/>
            </a:lvl7pPr>
            <a:lvl8pPr marL="2131466" indent="0">
              <a:buNone/>
              <a:defRPr sz="1332"/>
            </a:lvl8pPr>
            <a:lvl9pPr marL="2435962" indent="0">
              <a:buNone/>
              <a:defRPr sz="1332"/>
            </a:lvl9pPr>
          </a:lstStyle>
          <a:p>
            <a:endParaRPr kumimoji="1" lang="ja-JP" altLang="en-US"/>
          </a:p>
        </p:txBody>
      </p:sp>
      <p:sp>
        <p:nvSpPr>
          <p:cNvPr id="4" name="テキスト プレースホルダー 3">
            <a:extLst>
              <a:ext uri="{FF2B5EF4-FFF2-40B4-BE49-F238E27FC236}">
                <a16:creationId xmlns:a16="http://schemas.microsoft.com/office/drawing/2014/main" id="{83623A3B-3B17-4C43-8186-0A03259C3F19}"/>
              </a:ext>
            </a:extLst>
          </p:cNvPr>
          <p:cNvSpPr>
            <a:spLocks noGrp="1"/>
          </p:cNvSpPr>
          <p:nvPr>
            <p:ph type="body" sz="half" idx="2"/>
          </p:nvPr>
        </p:nvSpPr>
        <p:spPr>
          <a:xfrm>
            <a:off x="559313" y="3248025"/>
            <a:ext cx="2618931" cy="6017368"/>
          </a:xfrm>
        </p:spPr>
        <p:txBody>
          <a:bodyPr/>
          <a:lstStyle>
            <a:lvl1pPr marL="0" indent="0">
              <a:buNone/>
              <a:defRPr sz="1066"/>
            </a:lvl1pPr>
            <a:lvl2pPr marL="304495" indent="0">
              <a:buNone/>
              <a:defRPr sz="932"/>
            </a:lvl2pPr>
            <a:lvl3pPr marL="608990" indent="0">
              <a:buNone/>
              <a:defRPr sz="799"/>
            </a:lvl3pPr>
            <a:lvl4pPr marL="913486" indent="0">
              <a:buNone/>
              <a:defRPr sz="666"/>
            </a:lvl4pPr>
            <a:lvl5pPr marL="1217981" indent="0">
              <a:buNone/>
              <a:defRPr sz="666"/>
            </a:lvl5pPr>
            <a:lvl6pPr marL="1522476" indent="0">
              <a:buNone/>
              <a:defRPr sz="666"/>
            </a:lvl6pPr>
            <a:lvl7pPr marL="1826971" indent="0">
              <a:buNone/>
              <a:defRPr sz="666"/>
            </a:lvl7pPr>
            <a:lvl8pPr marL="2131466" indent="0">
              <a:buNone/>
              <a:defRPr sz="666"/>
            </a:lvl8pPr>
            <a:lvl9pPr marL="2435962" indent="0">
              <a:buNone/>
              <a:defRPr sz="666"/>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11A990-BED7-43ED-BB9A-A30FA2D3A396}"/>
              </a:ext>
            </a:extLst>
          </p:cNvPr>
          <p:cNvSpPr>
            <a:spLocks noGrp="1"/>
          </p:cNvSpPr>
          <p:nvPr>
            <p:ph type="dt" sz="half" idx="10"/>
          </p:nvPr>
        </p:nvSpPr>
        <p:spPr/>
        <p:txBody>
          <a:bodyPr/>
          <a:lstStyle/>
          <a:p>
            <a:fld id="{F28DF3EF-3167-44E4-A1BF-501952F59285}" type="datetimeFigureOut">
              <a:rPr kumimoji="1" lang="ja-JP" altLang="en-US" smtClean="0"/>
              <a:t>2020/7/2</a:t>
            </a:fld>
            <a:endParaRPr kumimoji="1" lang="ja-JP" altLang="en-US"/>
          </a:p>
        </p:txBody>
      </p:sp>
      <p:sp>
        <p:nvSpPr>
          <p:cNvPr id="6" name="フッター プレースホルダー 5">
            <a:extLst>
              <a:ext uri="{FF2B5EF4-FFF2-40B4-BE49-F238E27FC236}">
                <a16:creationId xmlns:a16="http://schemas.microsoft.com/office/drawing/2014/main" id="{846E877B-28E9-4218-9712-24C29342F2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62CDBA-8F37-4F98-AFF2-9221DC72705F}"/>
              </a:ext>
            </a:extLst>
          </p:cNvPr>
          <p:cNvSpPr>
            <a:spLocks noGrp="1"/>
          </p:cNvSpPr>
          <p:nvPr>
            <p:ph type="sldNum" sz="quarter" idx="12"/>
          </p:nvPr>
        </p:nvSpPr>
        <p:spPr/>
        <p:txBody>
          <a:body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161281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1D7492-2677-442C-9222-D961794B2E1E}"/>
              </a:ext>
            </a:extLst>
          </p:cNvPr>
          <p:cNvSpPr>
            <a:spLocks noGrp="1"/>
          </p:cNvSpPr>
          <p:nvPr>
            <p:ph type="title"/>
          </p:nvPr>
        </p:nvSpPr>
        <p:spPr>
          <a:xfrm>
            <a:off x="558255" y="576425"/>
            <a:ext cx="7003554" cy="209267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303598-3EB1-4E7F-A99F-224B0FA52858}"/>
              </a:ext>
            </a:extLst>
          </p:cNvPr>
          <p:cNvSpPr>
            <a:spLocks noGrp="1"/>
          </p:cNvSpPr>
          <p:nvPr>
            <p:ph type="body" idx="1"/>
          </p:nvPr>
        </p:nvSpPr>
        <p:spPr>
          <a:xfrm>
            <a:off x="558255" y="2882121"/>
            <a:ext cx="7003554" cy="68694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E9FA93-A014-42E0-9933-99BB30499437}"/>
              </a:ext>
            </a:extLst>
          </p:cNvPr>
          <p:cNvSpPr>
            <a:spLocks noGrp="1"/>
          </p:cNvSpPr>
          <p:nvPr>
            <p:ph type="dt" sz="half" idx="2"/>
          </p:nvPr>
        </p:nvSpPr>
        <p:spPr>
          <a:xfrm>
            <a:off x="558254" y="10034794"/>
            <a:ext cx="1827014" cy="576424"/>
          </a:xfrm>
          <a:prstGeom prst="rect">
            <a:avLst/>
          </a:prstGeom>
        </p:spPr>
        <p:txBody>
          <a:bodyPr vert="horz" lIns="91440" tIns="45720" rIns="91440" bIns="45720" rtlCol="0" anchor="ctr"/>
          <a:lstStyle>
            <a:lvl1pPr algn="l">
              <a:defRPr sz="799">
                <a:solidFill>
                  <a:schemeClr val="tx1">
                    <a:tint val="75000"/>
                  </a:schemeClr>
                </a:solidFill>
              </a:defRPr>
            </a:lvl1pPr>
          </a:lstStyle>
          <a:p>
            <a:fld id="{F28DF3EF-3167-44E4-A1BF-501952F59285}" type="datetimeFigureOut">
              <a:rPr kumimoji="1" lang="ja-JP" altLang="en-US" smtClean="0"/>
              <a:t>2020/7/2</a:t>
            </a:fld>
            <a:endParaRPr kumimoji="1" lang="ja-JP" altLang="en-US"/>
          </a:p>
        </p:txBody>
      </p:sp>
      <p:sp>
        <p:nvSpPr>
          <p:cNvPr id="5" name="フッター プレースホルダー 4">
            <a:extLst>
              <a:ext uri="{FF2B5EF4-FFF2-40B4-BE49-F238E27FC236}">
                <a16:creationId xmlns:a16="http://schemas.microsoft.com/office/drawing/2014/main" id="{DEFE17DC-B3A9-445C-B9FE-786A600E7927}"/>
              </a:ext>
            </a:extLst>
          </p:cNvPr>
          <p:cNvSpPr>
            <a:spLocks noGrp="1"/>
          </p:cNvSpPr>
          <p:nvPr>
            <p:ph type="ftr" sz="quarter" idx="3"/>
          </p:nvPr>
        </p:nvSpPr>
        <p:spPr>
          <a:xfrm>
            <a:off x="2689771" y="10034794"/>
            <a:ext cx="2740521" cy="576424"/>
          </a:xfrm>
          <a:prstGeom prst="rect">
            <a:avLst/>
          </a:prstGeom>
        </p:spPr>
        <p:txBody>
          <a:bodyPr vert="horz" lIns="91440" tIns="45720" rIns="91440" bIns="45720" rtlCol="0" anchor="ctr"/>
          <a:lstStyle>
            <a:lvl1pPr algn="ctr">
              <a:defRPr sz="799">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5234A9-BE77-48FB-A464-CB2293BDD87F}"/>
              </a:ext>
            </a:extLst>
          </p:cNvPr>
          <p:cNvSpPr>
            <a:spLocks noGrp="1"/>
          </p:cNvSpPr>
          <p:nvPr>
            <p:ph type="sldNum" sz="quarter" idx="4"/>
          </p:nvPr>
        </p:nvSpPr>
        <p:spPr>
          <a:xfrm>
            <a:off x="5734795" y="10034794"/>
            <a:ext cx="1827014" cy="576424"/>
          </a:xfrm>
          <a:prstGeom prst="rect">
            <a:avLst/>
          </a:prstGeom>
        </p:spPr>
        <p:txBody>
          <a:bodyPr vert="horz" lIns="91440" tIns="45720" rIns="91440" bIns="45720" rtlCol="0" anchor="ctr"/>
          <a:lstStyle>
            <a:lvl1pPr algn="r">
              <a:defRPr sz="799">
                <a:solidFill>
                  <a:schemeClr val="tx1">
                    <a:tint val="75000"/>
                  </a:schemeClr>
                </a:solidFill>
              </a:defRPr>
            </a:lvl1pPr>
          </a:lstStyle>
          <a:p>
            <a:fld id="{E961FE8F-9AB6-4224-A67F-CE1FC88BC093}" type="slidenum">
              <a:rPr kumimoji="1" lang="ja-JP" altLang="en-US" smtClean="0"/>
              <a:t>‹#›</a:t>
            </a:fld>
            <a:endParaRPr kumimoji="1" lang="ja-JP" altLang="en-US"/>
          </a:p>
        </p:txBody>
      </p:sp>
    </p:spTree>
    <p:extLst>
      <p:ext uri="{BB962C8B-B14F-4D97-AF65-F5344CB8AC3E}">
        <p14:creationId xmlns:p14="http://schemas.microsoft.com/office/powerpoint/2010/main" val="268774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08990" rtl="0" eaLnBrk="1" latinLnBrk="0" hangingPunct="1">
        <a:lnSpc>
          <a:spcPct val="90000"/>
        </a:lnSpc>
        <a:spcBef>
          <a:spcPct val="0"/>
        </a:spcBef>
        <a:buNone/>
        <a:defRPr kumimoji="1" sz="2930" kern="1200">
          <a:solidFill>
            <a:schemeClr val="tx1"/>
          </a:solidFill>
          <a:latin typeface="+mj-lt"/>
          <a:ea typeface="+mj-ea"/>
          <a:cs typeface="+mj-cs"/>
        </a:defRPr>
      </a:lvl1pPr>
    </p:titleStyle>
    <p:bodyStyle>
      <a:lvl1pPr marL="152248" indent="-152248" algn="l" defTabSz="608990" rtl="0" eaLnBrk="1" latinLnBrk="0" hangingPunct="1">
        <a:lnSpc>
          <a:spcPct val="90000"/>
        </a:lnSpc>
        <a:spcBef>
          <a:spcPts val="666"/>
        </a:spcBef>
        <a:buFont typeface="Arial" panose="020B0604020202020204" pitchFamily="34" charset="0"/>
        <a:buChar char="•"/>
        <a:defRPr kumimoji="1" sz="1865" kern="1200">
          <a:solidFill>
            <a:schemeClr val="tx1"/>
          </a:solidFill>
          <a:latin typeface="+mn-lt"/>
          <a:ea typeface="+mn-ea"/>
          <a:cs typeface="+mn-cs"/>
        </a:defRPr>
      </a:lvl1pPr>
      <a:lvl2pPr marL="456743" indent="-152248" algn="l" defTabSz="608990" rtl="0" eaLnBrk="1" latinLnBrk="0" hangingPunct="1">
        <a:lnSpc>
          <a:spcPct val="90000"/>
        </a:lnSpc>
        <a:spcBef>
          <a:spcPts val="333"/>
        </a:spcBef>
        <a:buFont typeface="Arial" panose="020B0604020202020204" pitchFamily="34" charset="0"/>
        <a:buChar char="•"/>
        <a:defRPr kumimoji="1" sz="1598" kern="1200">
          <a:solidFill>
            <a:schemeClr val="tx1"/>
          </a:solidFill>
          <a:latin typeface="+mn-lt"/>
          <a:ea typeface="+mn-ea"/>
          <a:cs typeface="+mn-cs"/>
        </a:defRPr>
      </a:lvl2pPr>
      <a:lvl3pPr marL="761238" indent="-152248" algn="l" defTabSz="608990" rtl="0" eaLnBrk="1" latinLnBrk="0" hangingPunct="1">
        <a:lnSpc>
          <a:spcPct val="90000"/>
        </a:lnSpc>
        <a:spcBef>
          <a:spcPts val="333"/>
        </a:spcBef>
        <a:buFont typeface="Arial" panose="020B0604020202020204" pitchFamily="34" charset="0"/>
        <a:buChar char="•"/>
        <a:defRPr kumimoji="1" sz="1332" kern="1200">
          <a:solidFill>
            <a:schemeClr val="tx1"/>
          </a:solidFill>
          <a:latin typeface="+mn-lt"/>
          <a:ea typeface="+mn-ea"/>
          <a:cs typeface="+mn-cs"/>
        </a:defRPr>
      </a:lvl3pPr>
      <a:lvl4pPr marL="1065733"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4pPr>
      <a:lvl5pPr marL="1370228"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5pPr>
      <a:lvl6pPr marL="1674724"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6pPr>
      <a:lvl7pPr marL="1979219"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7pPr>
      <a:lvl8pPr marL="2283714"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8pPr>
      <a:lvl9pPr marL="2588209" indent="-152248" algn="l" defTabSz="608990" rtl="0" eaLnBrk="1" latinLnBrk="0" hangingPunct="1">
        <a:lnSpc>
          <a:spcPct val="90000"/>
        </a:lnSpc>
        <a:spcBef>
          <a:spcPts val="333"/>
        </a:spcBef>
        <a:buFont typeface="Arial" panose="020B0604020202020204" pitchFamily="34" charset="0"/>
        <a:buChar char="•"/>
        <a:defRPr kumimoji="1" sz="1199" kern="1200">
          <a:solidFill>
            <a:schemeClr val="tx1"/>
          </a:solidFill>
          <a:latin typeface="+mn-lt"/>
          <a:ea typeface="+mn-ea"/>
          <a:cs typeface="+mn-cs"/>
        </a:defRPr>
      </a:lvl9pPr>
    </p:bodyStyle>
    <p:otherStyle>
      <a:defPPr>
        <a:defRPr lang="ja-JP"/>
      </a:defPPr>
      <a:lvl1pPr marL="0" algn="l" defTabSz="608990" rtl="0" eaLnBrk="1" latinLnBrk="0" hangingPunct="1">
        <a:defRPr kumimoji="1" sz="1199" kern="1200">
          <a:solidFill>
            <a:schemeClr val="tx1"/>
          </a:solidFill>
          <a:latin typeface="+mn-lt"/>
          <a:ea typeface="+mn-ea"/>
          <a:cs typeface="+mn-cs"/>
        </a:defRPr>
      </a:lvl1pPr>
      <a:lvl2pPr marL="304495" algn="l" defTabSz="608990" rtl="0" eaLnBrk="1" latinLnBrk="0" hangingPunct="1">
        <a:defRPr kumimoji="1" sz="1199" kern="1200">
          <a:solidFill>
            <a:schemeClr val="tx1"/>
          </a:solidFill>
          <a:latin typeface="+mn-lt"/>
          <a:ea typeface="+mn-ea"/>
          <a:cs typeface="+mn-cs"/>
        </a:defRPr>
      </a:lvl2pPr>
      <a:lvl3pPr marL="608990" algn="l" defTabSz="608990" rtl="0" eaLnBrk="1" latinLnBrk="0" hangingPunct="1">
        <a:defRPr kumimoji="1" sz="1199" kern="1200">
          <a:solidFill>
            <a:schemeClr val="tx1"/>
          </a:solidFill>
          <a:latin typeface="+mn-lt"/>
          <a:ea typeface="+mn-ea"/>
          <a:cs typeface="+mn-cs"/>
        </a:defRPr>
      </a:lvl3pPr>
      <a:lvl4pPr marL="913486" algn="l" defTabSz="608990" rtl="0" eaLnBrk="1" latinLnBrk="0" hangingPunct="1">
        <a:defRPr kumimoji="1" sz="1199" kern="1200">
          <a:solidFill>
            <a:schemeClr val="tx1"/>
          </a:solidFill>
          <a:latin typeface="+mn-lt"/>
          <a:ea typeface="+mn-ea"/>
          <a:cs typeface="+mn-cs"/>
        </a:defRPr>
      </a:lvl4pPr>
      <a:lvl5pPr marL="1217981" algn="l" defTabSz="608990" rtl="0" eaLnBrk="1" latinLnBrk="0" hangingPunct="1">
        <a:defRPr kumimoji="1" sz="1199" kern="1200">
          <a:solidFill>
            <a:schemeClr val="tx1"/>
          </a:solidFill>
          <a:latin typeface="+mn-lt"/>
          <a:ea typeface="+mn-ea"/>
          <a:cs typeface="+mn-cs"/>
        </a:defRPr>
      </a:lvl5pPr>
      <a:lvl6pPr marL="1522476" algn="l" defTabSz="608990" rtl="0" eaLnBrk="1" latinLnBrk="0" hangingPunct="1">
        <a:defRPr kumimoji="1" sz="1199" kern="1200">
          <a:solidFill>
            <a:schemeClr val="tx1"/>
          </a:solidFill>
          <a:latin typeface="+mn-lt"/>
          <a:ea typeface="+mn-ea"/>
          <a:cs typeface="+mn-cs"/>
        </a:defRPr>
      </a:lvl6pPr>
      <a:lvl7pPr marL="1826971" algn="l" defTabSz="608990" rtl="0" eaLnBrk="1" latinLnBrk="0" hangingPunct="1">
        <a:defRPr kumimoji="1" sz="1199" kern="1200">
          <a:solidFill>
            <a:schemeClr val="tx1"/>
          </a:solidFill>
          <a:latin typeface="+mn-lt"/>
          <a:ea typeface="+mn-ea"/>
          <a:cs typeface="+mn-cs"/>
        </a:defRPr>
      </a:lvl7pPr>
      <a:lvl8pPr marL="2131466" algn="l" defTabSz="608990" rtl="0" eaLnBrk="1" latinLnBrk="0" hangingPunct="1">
        <a:defRPr kumimoji="1" sz="1199" kern="1200">
          <a:solidFill>
            <a:schemeClr val="tx1"/>
          </a:solidFill>
          <a:latin typeface="+mn-lt"/>
          <a:ea typeface="+mn-ea"/>
          <a:cs typeface="+mn-cs"/>
        </a:defRPr>
      </a:lvl8pPr>
      <a:lvl9pPr marL="2435962" algn="l" defTabSz="608990" rtl="0" eaLnBrk="1" latinLnBrk="0" hangingPunct="1">
        <a:defRPr kumimoji="1" sz="1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7.png"/><Relationship Id="rId18"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hyperlink" Target="https://harenohi.club/cms/wp-admin/post-new.php" TargetMode="External"/><Relationship Id="rId12" Type="http://schemas.openxmlformats.org/officeDocument/2006/relationships/image" Target="../media/image6.png"/><Relationship Id="rId17" Type="http://schemas.openxmlformats.org/officeDocument/2006/relationships/image" Target="../media/image11.jpg"/><Relationship Id="rId2" Type="http://schemas.openxmlformats.org/officeDocument/2006/relationships/notesSlide" Target="../notesSlides/notesSlide1.xml"/><Relationship Id="rId16"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hyperlink" Target="mailto:info@harenohi.club" TargetMode="External"/><Relationship Id="rId11" Type="http://schemas.openxmlformats.org/officeDocument/2006/relationships/image" Target="../media/image5.png"/><Relationship Id="rId5" Type="http://schemas.openxmlformats.org/officeDocument/2006/relationships/hyperlink" Target="tel:047-710-0280" TargetMode="External"/><Relationship Id="rId15" Type="http://schemas.openxmlformats.org/officeDocument/2006/relationships/image" Target="../media/image9.jpg"/><Relationship Id="rId10" Type="http://schemas.microsoft.com/office/2007/relationships/hdphoto" Target="../media/hdphoto1.wdp"/><Relationship Id="rId19" Type="http://schemas.openxmlformats.org/officeDocument/2006/relationships/image" Target="../media/image13.jpg"/><Relationship Id="rId4" Type="http://schemas.openxmlformats.org/officeDocument/2006/relationships/image" Target="../media/image2.jpeg"/><Relationship Id="rId9" Type="http://schemas.openxmlformats.org/officeDocument/2006/relationships/image" Target="../media/image4.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hyperlink" Target="mailto:info@harenohi.club"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布 が含まれている画像&#10;&#10;自動的に生成された説明">
            <a:extLst>
              <a:ext uri="{FF2B5EF4-FFF2-40B4-BE49-F238E27FC236}">
                <a16:creationId xmlns:a16="http://schemas.microsoft.com/office/drawing/2014/main" id="{1B0DBEC6-BFC6-4512-81B2-804D18FD1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623" y="42926"/>
            <a:ext cx="4145138" cy="1120857"/>
          </a:xfrm>
          <a:prstGeom prst="rect">
            <a:avLst/>
          </a:prstGeom>
        </p:spPr>
      </p:pic>
      <p:sp>
        <p:nvSpPr>
          <p:cNvPr id="32" name="テキスト ボックス 31">
            <a:extLst>
              <a:ext uri="{FF2B5EF4-FFF2-40B4-BE49-F238E27FC236}">
                <a16:creationId xmlns:a16="http://schemas.microsoft.com/office/drawing/2014/main" id="{FF3CFC3F-C2A7-462E-8C3D-E29CD629D520}"/>
              </a:ext>
            </a:extLst>
          </p:cNvPr>
          <p:cNvSpPr txBox="1"/>
          <p:nvPr/>
        </p:nvSpPr>
        <p:spPr>
          <a:xfrm>
            <a:off x="1298009" y="8489053"/>
            <a:ext cx="4393510" cy="1209675"/>
          </a:xfrm>
          <a:prstGeom prst="rect">
            <a:avLst/>
          </a:prstGeom>
          <a:noFill/>
        </p:spPr>
        <p:txBody>
          <a:bodyPr vert="eaVert" wrap="square" rtlCol="0">
            <a:spAutoFit/>
          </a:bodyPr>
          <a:lstStyle/>
          <a:p>
            <a:r>
              <a:rPr lang="ja-JP" altLang="en-US" sz="105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うまく喋れなくても、 イタリア人みたいに気の効いたセリフが言えなくても 「ごあいさつ」がキチンと出来る人は それだけで立派なコミュニケーションの達人。 ぎこちなくても、モジモジしても良いから 自分から「はじめまして」「こんにちは」「ありがとうございます」 と、挨拶ができるご自分自身を、褒めまくってあげましょう！</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今でも覚えているのは、小学校に入学したての頃の記憶。体ばかり</a:t>
            </a:r>
            <a:r>
              <a:rPr lang="ja-JP" altLang="en-US" sz="1100" dirty="0">
                <a:latin typeface="ＭＳ Ｐゴシック" panose="020B0600070205080204" pitchFamily="50" charset="-128"/>
                <a:ea typeface="ＭＳ Ｐゴシック" panose="020B0600070205080204" pitchFamily="50" charset="-128"/>
              </a:rPr>
              <a:t>大きく引っ込み思案だった私に</a:t>
            </a:r>
            <a:r>
              <a:rPr lang="ja-JP" altLang="en-US" sz="8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とある</a:t>
            </a:r>
            <a:endParaRPr lang="ja-JP" altLang="ja-JP" sz="700" dirty="0">
              <a:latin typeface="ＭＳ Ｐゴシック" panose="020B0600070205080204" pitchFamily="50" charset="-128"/>
              <a:ea typeface="ＭＳ Ｐゴシック" panose="020B0600070205080204" pitchFamily="50" charset="-128"/>
            </a:endParaRPr>
          </a:p>
        </p:txBody>
      </p:sp>
      <p:pic>
        <p:nvPicPr>
          <p:cNvPr id="7" name="図 6" descr="抽象, 挿絵 が含まれている画像&#10;&#10;自動的に生成された説明">
            <a:extLst>
              <a:ext uri="{FF2B5EF4-FFF2-40B4-BE49-F238E27FC236}">
                <a16:creationId xmlns:a16="http://schemas.microsoft.com/office/drawing/2014/main" id="{284DB9C8-6A12-47D8-9845-C1762D2318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13" y="358441"/>
            <a:ext cx="3017425" cy="476011"/>
          </a:xfrm>
          <a:prstGeom prst="rect">
            <a:avLst/>
          </a:prstGeom>
        </p:spPr>
      </p:pic>
      <p:sp>
        <p:nvSpPr>
          <p:cNvPr id="8" name="テキスト ボックス 7">
            <a:extLst>
              <a:ext uri="{FF2B5EF4-FFF2-40B4-BE49-F238E27FC236}">
                <a16:creationId xmlns:a16="http://schemas.microsoft.com/office/drawing/2014/main" id="{5721EC01-4815-4F16-866B-F5E3A1A1A1F3}"/>
              </a:ext>
            </a:extLst>
          </p:cNvPr>
          <p:cNvSpPr txBox="1"/>
          <p:nvPr/>
        </p:nvSpPr>
        <p:spPr>
          <a:xfrm>
            <a:off x="7084373" y="367905"/>
            <a:ext cx="800219" cy="461665"/>
          </a:xfrm>
          <a:prstGeom prst="rect">
            <a:avLst/>
          </a:prstGeom>
          <a:noFill/>
        </p:spPr>
        <p:txBody>
          <a:bodyPr wrap="none" rtlCol="0">
            <a:spAutoFit/>
          </a:bodyPr>
          <a:lstStyle/>
          <a:p>
            <a:r>
              <a:rPr kumimoji="1" lang="ja-JP" altLang="en-US" sz="2400" b="1" dirty="0">
                <a:solidFill>
                  <a:schemeClr val="accent2"/>
                </a:solidFill>
                <a:latin typeface="AR PハイカラＰＯＰ体H" panose="020B0600010101010101" pitchFamily="50" charset="-128"/>
                <a:ea typeface="AR PハイカラＰＯＰ体H" panose="020B0600010101010101" pitchFamily="50" charset="-128"/>
              </a:rPr>
              <a:t>通信</a:t>
            </a:r>
          </a:p>
        </p:txBody>
      </p:sp>
      <p:sp>
        <p:nvSpPr>
          <p:cNvPr id="10" name="テキスト ボックス 9">
            <a:extLst>
              <a:ext uri="{FF2B5EF4-FFF2-40B4-BE49-F238E27FC236}">
                <a16:creationId xmlns:a16="http://schemas.microsoft.com/office/drawing/2014/main" id="{39F09A37-9A1D-4708-A02E-3C80E461D9CA}"/>
              </a:ext>
            </a:extLst>
          </p:cNvPr>
          <p:cNvSpPr txBox="1"/>
          <p:nvPr/>
        </p:nvSpPr>
        <p:spPr>
          <a:xfrm>
            <a:off x="-38824" y="52597"/>
            <a:ext cx="3900427" cy="754053"/>
          </a:xfrm>
          <a:prstGeom prst="rect">
            <a:avLst/>
          </a:prstGeom>
          <a:noFill/>
        </p:spPr>
        <p:txBody>
          <a:bodyPr wrap="none" rtlCol="0">
            <a:spAutoFit/>
          </a:bodyPr>
          <a:lstStyle/>
          <a:p>
            <a:r>
              <a:rPr lang="ja-JP" altLang="en-US" sz="1100" dirty="0"/>
              <a:t>発行日：令和２年７月</a:t>
            </a:r>
            <a:r>
              <a:rPr lang="en-US" altLang="ja-JP" sz="1100" dirty="0"/>
              <a:t>1</a:t>
            </a:r>
            <a:r>
              <a:rPr lang="ja-JP" altLang="en-US" sz="1100" dirty="0"/>
              <a:t>日号　</a:t>
            </a:r>
            <a:r>
              <a:rPr lang="en-US" altLang="ja-JP" sz="1100" dirty="0"/>
              <a:t>Vol.003</a:t>
            </a:r>
            <a:br>
              <a:rPr kumimoji="1" lang="en-US" altLang="ja-JP" sz="1100" dirty="0"/>
            </a:br>
            <a:r>
              <a:rPr kumimoji="1" lang="ja-JP" altLang="en-US" sz="1100" dirty="0"/>
              <a:t>編集・発行：一般社団法人日本元気シニア総研</a:t>
            </a:r>
            <a:br>
              <a:rPr kumimoji="1" lang="en-US" altLang="ja-JP" sz="1100" dirty="0"/>
            </a:br>
            <a:r>
              <a:rPr kumimoji="1" lang="ja-JP" altLang="en-US" sz="1100" dirty="0"/>
              <a:t>千葉県松戸市常盤平</a:t>
            </a:r>
            <a:r>
              <a:rPr kumimoji="1" lang="en-US" altLang="ja-JP" sz="1100" dirty="0"/>
              <a:t>3-10-1</a:t>
            </a:r>
            <a:r>
              <a:rPr kumimoji="1" lang="ja-JP" altLang="en-US" sz="1100" dirty="0"/>
              <a:t>セブンタウン常盤平</a:t>
            </a:r>
            <a:br>
              <a:rPr kumimoji="1" lang="en-US" altLang="ja-JP" sz="1100" dirty="0"/>
            </a:br>
            <a:r>
              <a:rPr lang="en-US" altLang="ja-JP" sz="1000" dirty="0">
                <a:hlinkClick r:id="rId5"/>
              </a:rPr>
              <a:t>TEL:047-710-0280</a:t>
            </a:r>
            <a:r>
              <a:rPr lang="en-US" altLang="ja-JP" sz="1000" dirty="0"/>
              <a:t> </a:t>
            </a:r>
            <a:r>
              <a:rPr lang="en-US" altLang="ja-JP" sz="1000" dirty="0" err="1">
                <a:hlinkClick r:id="rId6"/>
              </a:rPr>
              <a:t>info@harenohi.club</a:t>
            </a:r>
            <a:r>
              <a:rPr lang="ja-JP" altLang="en-US" sz="1000" dirty="0"/>
              <a:t>　</a:t>
            </a:r>
            <a:r>
              <a:rPr lang="en-US" altLang="ja-JP" sz="1000" dirty="0">
                <a:hlinkClick r:id="rId7"/>
              </a:rPr>
              <a:t>https://harenohi.club/</a:t>
            </a:r>
            <a:endParaRPr kumimoji="1" lang="ja-JP" altLang="en-US" sz="1000" dirty="0"/>
          </a:p>
        </p:txBody>
      </p:sp>
      <p:sp>
        <p:nvSpPr>
          <p:cNvPr id="36" name="テキスト ボックス 35">
            <a:extLst>
              <a:ext uri="{FF2B5EF4-FFF2-40B4-BE49-F238E27FC236}">
                <a16:creationId xmlns:a16="http://schemas.microsoft.com/office/drawing/2014/main" id="{17977B1E-A1D0-4488-A71E-469C902CD4A2}"/>
              </a:ext>
            </a:extLst>
          </p:cNvPr>
          <p:cNvSpPr txBox="1"/>
          <p:nvPr/>
        </p:nvSpPr>
        <p:spPr>
          <a:xfrm>
            <a:off x="1345585" y="1267763"/>
            <a:ext cx="6278642" cy="1242855"/>
          </a:xfrm>
          <a:prstGeom prst="rect">
            <a:avLst/>
          </a:prstGeom>
          <a:noFill/>
        </p:spPr>
        <p:txBody>
          <a:bodyPr vert="eaVert" wrap="square" rtlCol="0">
            <a:spAutoFit/>
          </a:bodyPr>
          <a:lstStyle/>
          <a:p>
            <a:r>
              <a:rPr lang="ja-JP" altLang="en-US" sz="10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みなさん、</a:t>
            </a:r>
            <a:r>
              <a:rPr lang="ja-JP" altLang="ja-JP" sz="1100" dirty="0">
                <a:latin typeface="ＭＳ Ｐゴシック" panose="020B0600070205080204" pitchFamily="50" charset="-128"/>
                <a:ea typeface="ＭＳ Ｐゴシック" panose="020B0600070205080204" pitchFamily="50" charset="-128"/>
              </a:rPr>
              <a:t>お元</a:t>
            </a:r>
            <a:endParaRPr lang="en-US" altLang="ja-JP" sz="1100" dirty="0">
              <a:latin typeface="ＭＳ Ｐゴシック" panose="020B0600070205080204" pitchFamily="50" charset="-128"/>
              <a:ea typeface="ＭＳ Ｐゴシック" panose="020B0600070205080204" pitchFamily="50" charset="-128"/>
            </a:endParaRPr>
          </a:p>
          <a:p>
            <a:r>
              <a:rPr lang="ja-JP" altLang="ja-JP" sz="1100" dirty="0">
                <a:latin typeface="ＭＳ Ｐゴシック" panose="020B0600070205080204" pitchFamily="50" charset="-128"/>
                <a:ea typeface="ＭＳ Ｐゴシック" panose="020B0600070205080204" pitchFamily="50" charset="-128"/>
              </a:rPr>
              <a:t>気ですか</a:t>
            </a:r>
            <a:r>
              <a:rPr lang="ja-JP" altLang="en-US" sz="1100" dirty="0">
                <a:latin typeface="ＭＳ Ｐゴシック" panose="020B0600070205080204" pitchFamily="50" charset="-128"/>
                <a:ea typeface="ＭＳ Ｐゴシック" panose="020B0600070205080204" pitchFamily="50" charset="-128"/>
              </a:rPr>
              <a:t>～</a:t>
            </a:r>
            <a:r>
              <a:rPr lang="ja-JP" altLang="ja-JP"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この度、はれ</a:t>
            </a:r>
            <a:r>
              <a:rPr lang="ja-JP" altLang="ja-JP" sz="1100" dirty="0">
                <a:latin typeface="ＭＳ Ｐゴシック" panose="020B0600070205080204" pitchFamily="50" charset="-128"/>
                <a:ea typeface="ＭＳ Ｐゴシック" panose="020B0600070205080204" pitchFamily="50" charset="-128"/>
              </a:rPr>
              <a:t>の日サロン</a:t>
            </a:r>
            <a:r>
              <a:rPr lang="ja-JP" altLang="en-US" sz="1100" dirty="0">
                <a:latin typeface="ＭＳ Ｐゴシック" panose="020B0600070205080204" pitchFamily="50" charset="-128"/>
                <a:ea typeface="ＭＳ Ｐゴシック" panose="020B0600070205080204" pitchFamily="50" charset="-128"/>
              </a:rPr>
              <a:t>に、新入りとなりました</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珍入り？</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加藤です。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どうぞよろしくお願いいたします。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コロナウイルスの発生で、一気に人と人との触れ合いに制限のかかる時代になってしまいしたね。ウイルスの絶滅しない今日も、人とウイルスの闘いは続いています。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私は何せ、人とのコミュニケーションが好きで、今回は、まったく予想もしていない衝撃的な事態でした！</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しかし、家でリモートワークをしながら、「会いたいと思う人」や「やりたいなと思う事」がはっきり見えてきて不思議に思います。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私は今まで、色々な仕事経験をしてきました。すべてが対面式、いわゆるオフラインです。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F3937CC3-53EE-4D3F-8547-E1D9618557AD}"/>
              </a:ext>
            </a:extLst>
          </p:cNvPr>
          <p:cNvSpPr txBox="1"/>
          <p:nvPr/>
        </p:nvSpPr>
        <p:spPr>
          <a:xfrm>
            <a:off x="7519372" y="1298550"/>
            <a:ext cx="553998" cy="2459360"/>
          </a:xfrm>
          <a:prstGeom prst="rect">
            <a:avLst/>
          </a:prstGeom>
          <a:noFill/>
        </p:spPr>
        <p:txBody>
          <a:bodyPr vert="eaVert" wrap="square" rtlCol="0">
            <a:spAutoFit/>
          </a:bodyPr>
          <a:lstStyle/>
          <a:p>
            <a:r>
              <a:rPr lang="ja-JP" altLang="en-US" sz="1200" b="1" dirty="0"/>
              <a:t>人生、何がおこるかわからない！</a:t>
            </a:r>
            <a:endParaRPr lang="en-US" altLang="ja-JP" sz="1200" b="1" dirty="0"/>
          </a:p>
          <a:p>
            <a:r>
              <a:rPr lang="ja-JP" altLang="en-US" sz="1200" b="1" dirty="0"/>
              <a:t>とりあえずチャレンジ心を持って</a:t>
            </a:r>
            <a:endParaRPr lang="en-US" altLang="ja-JP" sz="1200" b="1" dirty="0"/>
          </a:p>
        </p:txBody>
      </p:sp>
      <p:sp>
        <p:nvSpPr>
          <p:cNvPr id="49" name="テキスト ボックス 48">
            <a:extLst>
              <a:ext uri="{FF2B5EF4-FFF2-40B4-BE49-F238E27FC236}">
                <a16:creationId xmlns:a16="http://schemas.microsoft.com/office/drawing/2014/main" id="{F449A13C-B9D8-486F-9191-EB0B161966FA}"/>
              </a:ext>
            </a:extLst>
          </p:cNvPr>
          <p:cNvSpPr txBox="1"/>
          <p:nvPr/>
        </p:nvSpPr>
        <p:spPr>
          <a:xfrm>
            <a:off x="3584720" y="3748105"/>
            <a:ext cx="4078039" cy="1252930"/>
          </a:xfrm>
          <a:prstGeom prst="rect">
            <a:avLst/>
          </a:prstGeom>
          <a:noFill/>
        </p:spPr>
        <p:txBody>
          <a:bodyPr vert="eaVert" wrap="square" rtlCol="0">
            <a:spAutoFit/>
          </a:bodyPr>
          <a:lstStyle/>
          <a:p>
            <a:r>
              <a:rPr lang="ja-JP" altLang="en-US" sz="10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皆さん、こんにちは。 株式会社ハッピーワンダフル 有料老人ホーム紹介センター 相談員の堀江です。 前回に続き 「入居一時金」または「敷金」２つのタイプの老人ホームについて 詳しいお話になります。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入居一時金</a:t>
            </a:r>
            <a:r>
              <a:rPr lang="en-US" altLang="ja-JP" sz="1100"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入居時に家賃相当額の一部をまとめてホームに支払い５年間（</a:t>
            </a:r>
            <a:r>
              <a:rPr lang="en-US" altLang="ja-JP" sz="1100" dirty="0">
                <a:latin typeface="ＭＳ Ｐゴシック" panose="020B0600070205080204" pitchFamily="50" charset="-128"/>
                <a:ea typeface="ＭＳ Ｐゴシック" panose="020B0600070205080204" pitchFamily="50" charset="-128"/>
              </a:rPr>
              <a:t>60</a:t>
            </a:r>
            <a:r>
              <a:rPr lang="ja-JP" altLang="en-US" sz="1100" dirty="0">
                <a:latin typeface="ＭＳ Ｐゴシック" panose="020B0600070205080204" pitchFamily="50" charset="-128"/>
                <a:ea typeface="ＭＳ Ｐゴシック" panose="020B0600070205080204" pitchFamily="50" charset="-128"/>
              </a:rPr>
              <a:t>回）で償却していく方式です。 例えば家賃相当額が</a:t>
            </a:r>
            <a:r>
              <a:rPr lang="en-US" altLang="ja-JP" sz="1100" dirty="0">
                <a:latin typeface="ＭＳ Ｐゴシック" panose="020B0600070205080204" pitchFamily="50" charset="-128"/>
                <a:ea typeface="ＭＳ Ｐゴシック" panose="020B0600070205080204" pitchFamily="50" charset="-128"/>
              </a:rPr>
              <a:t>20</a:t>
            </a:r>
            <a:r>
              <a:rPr lang="ja-JP" altLang="en-US" sz="1100" dirty="0">
                <a:latin typeface="ＭＳ Ｐゴシック" panose="020B0600070205080204" pitchFamily="50" charset="-128"/>
                <a:ea typeface="ＭＳ Ｐゴシック" panose="020B0600070205080204" pitchFamily="50" charset="-128"/>
              </a:rPr>
              <a:t>万円という老人ホームに入居したとして、毎月の支払いが</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万円で５</a:t>
            </a:r>
            <a:endParaRPr lang="ja-JP" altLang="en-US" sz="12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1900363E-5159-425C-B02F-DD397D7477B7}"/>
              </a:ext>
            </a:extLst>
          </p:cNvPr>
          <p:cNvSpPr txBox="1"/>
          <p:nvPr/>
        </p:nvSpPr>
        <p:spPr>
          <a:xfrm>
            <a:off x="7531530" y="4421981"/>
            <a:ext cx="615553" cy="3637476"/>
          </a:xfrm>
          <a:prstGeom prst="rect">
            <a:avLst/>
          </a:prstGeom>
          <a:noFill/>
        </p:spPr>
        <p:txBody>
          <a:bodyPr vert="eaVert" wrap="square" rtlCol="0">
            <a:spAutoFit/>
          </a:bodyPr>
          <a:lstStyle/>
          <a:p>
            <a:r>
              <a:rPr lang="en-US" altLang="ja-JP" sz="1400" b="1" dirty="0"/>
              <a:t>【</a:t>
            </a:r>
            <a:r>
              <a:rPr lang="ja-JP" altLang="en-US" sz="1400" b="1" dirty="0"/>
              <a:t>「ホントにココで大丈夫？」</a:t>
            </a:r>
            <a:endParaRPr lang="en-US" altLang="ja-JP" sz="1400" b="1" dirty="0"/>
          </a:p>
          <a:p>
            <a:r>
              <a:rPr lang="ja-JP" altLang="en-US" sz="1400" b="1" dirty="0"/>
              <a:t>老人ホームの選び方～入居時の費用編２</a:t>
            </a:r>
            <a:r>
              <a:rPr lang="en-US" altLang="ja-JP" sz="1400" b="1" dirty="0"/>
              <a:t>】</a:t>
            </a:r>
            <a:endParaRPr kumimoji="1" lang="ja-JP" altLang="en-US" sz="1400" b="1" dirty="0"/>
          </a:p>
        </p:txBody>
      </p:sp>
      <p:sp>
        <p:nvSpPr>
          <p:cNvPr id="52" name="テキスト ボックス 51">
            <a:extLst>
              <a:ext uri="{FF2B5EF4-FFF2-40B4-BE49-F238E27FC236}">
                <a16:creationId xmlns:a16="http://schemas.microsoft.com/office/drawing/2014/main" id="{164AC5B0-A9A1-4A85-AD73-0D9B1BBC871D}"/>
              </a:ext>
            </a:extLst>
          </p:cNvPr>
          <p:cNvSpPr txBox="1"/>
          <p:nvPr/>
        </p:nvSpPr>
        <p:spPr>
          <a:xfrm>
            <a:off x="3608455" y="2567316"/>
            <a:ext cx="4062651" cy="1185417"/>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思いもしなかったコロナウイルスの発生。これも良いきっかけにしたいです！　さあ、オンラインが加速し、これから、新たなチャレンジがたくさん待っていますね。しかし、こんなことにならないとやらないかもしれませんよ！　　楽しみつつ、チャレンジしていきたく思います。　皆様も一緒に色々なチャレンジをしてみませんか？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　</a:t>
            </a:r>
            <a:r>
              <a:rPr lang="ja-JP" altLang="en-US" sz="1000" b="1" dirty="0">
                <a:latin typeface="ＭＳ Ｐゴシック" panose="020B0600070205080204" pitchFamily="50" charset="-128"/>
                <a:ea typeface="ＭＳ Ｐゴシック" panose="020B0600070205080204" pitchFamily="50" charset="-128"/>
              </a:rPr>
              <a:t>はれの日サロン</a:t>
            </a:r>
            <a:endParaRPr lang="en-US" altLang="ja-JP" sz="1050" b="1" dirty="0">
              <a:latin typeface="ＭＳ Ｐゴシック" panose="020B0600070205080204" pitchFamily="50" charset="-128"/>
              <a:ea typeface="ＭＳ Ｐゴシック" panose="020B0600070205080204" pitchFamily="50" charset="-128"/>
            </a:endParaRPr>
          </a:p>
          <a:p>
            <a:r>
              <a:rPr lang="ja-JP" altLang="en-US" sz="1050" b="1" dirty="0">
                <a:latin typeface="ＭＳ Ｐゴシック" panose="020B0600070205080204" pitchFamily="50" charset="-128"/>
                <a:ea typeface="ＭＳ Ｐゴシック" panose="020B0600070205080204" pitchFamily="50" charset="-128"/>
              </a:rPr>
              <a:t>　　</a:t>
            </a:r>
            <a:r>
              <a:rPr lang="ja-JP" altLang="en-US" sz="800" b="1" dirty="0">
                <a:latin typeface="ＭＳ Ｐゴシック" panose="020B0600070205080204" pitchFamily="50" charset="-128"/>
                <a:ea typeface="ＭＳ Ｐゴシック" panose="020B0600070205080204" pitchFamily="50" charset="-128"/>
              </a:rPr>
              <a:t>コンシェルジュ</a:t>
            </a:r>
            <a:endParaRPr lang="en-US" altLang="ja-JP" sz="800" b="1" dirty="0">
              <a:latin typeface="ＭＳ Ｐゴシック" panose="020B0600070205080204" pitchFamily="50" charset="-128"/>
              <a:ea typeface="ＭＳ Ｐゴシック" panose="020B0600070205080204" pitchFamily="50" charset="-128"/>
            </a:endParaRPr>
          </a:p>
          <a:p>
            <a:r>
              <a:rPr lang="ja-JP" altLang="en-US" sz="1050" b="1" dirty="0">
                <a:latin typeface="ＭＳ Ｐゴシック" panose="020B0600070205080204" pitchFamily="50" charset="-128"/>
                <a:ea typeface="ＭＳ Ｐゴシック" panose="020B0600070205080204" pitchFamily="50" charset="-128"/>
              </a:rPr>
              <a:t>　　　加藤　夕紀子</a:t>
            </a:r>
            <a:endParaRPr lang="ja-JP" altLang="en-US" sz="1600" b="1" dirty="0">
              <a:latin typeface="ＭＳ Ｐゴシック" panose="020B0600070205080204" pitchFamily="50" charset="-128"/>
              <a:ea typeface="ＭＳ Ｐゴシック" panose="020B0600070205080204" pitchFamily="50" charset="-128"/>
            </a:endParaRPr>
          </a:p>
        </p:txBody>
      </p:sp>
      <p:cxnSp>
        <p:nvCxnSpPr>
          <p:cNvPr id="57" name="直線コネクタ 56">
            <a:extLst>
              <a:ext uri="{FF2B5EF4-FFF2-40B4-BE49-F238E27FC236}">
                <a16:creationId xmlns:a16="http://schemas.microsoft.com/office/drawing/2014/main" id="{10F108F1-0074-4EB3-B509-13E3F447D530}"/>
              </a:ext>
            </a:extLst>
          </p:cNvPr>
          <p:cNvCxnSpPr/>
          <p:nvPr/>
        </p:nvCxnSpPr>
        <p:spPr>
          <a:xfrm>
            <a:off x="12708" y="1235884"/>
            <a:ext cx="7878296"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sp>
        <p:nvSpPr>
          <p:cNvPr id="23" name="テキスト ボックス 22">
            <a:extLst>
              <a:ext uri="{FF2B5EF4-FFF2-40B4-BE49-F238E27FC236}">
                <a16:creationId xmlns:a16="http://schemas.microsoft.com/office/drawing/2014/main" id="{958A6E94-9F3C-4942-BFCA-A5052766BA46}"/>
              </a:ext>
            </a:extLst>
          </p:cNvPr>
          <p:cNvSpPr txBox="1"/>
          <p:nvPr/>
        </p:nvSpPr>
        <p:spPr>
          <a:xfrm>
            <a:off x="0" y="2562282"/>
            <a:ext cx="3400931" cy="1263486"/>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　こんにちは！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自粛生活が解除され、新しい生活様式になりました。少しずつ外出の機会も増えてきたことと思います。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皆さんの中では自粛生活後に出かけて、「あら、前より買い物だけで息が上がってしまうわ」などと感じた方も多いと思います。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お分かりのようにその多くは、長い間の自粛生活で、足腰の筋力が落ちてしまって体力も落</a:t>
            </a:r>
            <a:endParaRPr lang="ja-JP" altLang="ja-JP" sz="1100" dirty="0"/>
          </a:p>
        </p:txBody>
      </p:sp>
      <p:sp>
        <p:nvSpPr>
          <p:cNvPr id="24" name="テキスト ボックス 23">
            <a:extLst>
              <a:ext uri="{FF2B5EF4-FFF2-40B4-BE49-F238E27FC236}">
                <a16:creationId xmlns:a16="http://schemas.microsoft.com/office/drawing/2014/main" id="{C33C7A90-72E8-4E10-B99B-939269B41E3C}"/>
              </a:ext>
            </a:extLst>
          </p:cNvPr>
          <p:cNvSpPr txBox="1"/>
          <p:nvPr/>
        </p:nvSpPr>
        <p:spPr>
          <a:xfrm>
            <a:off x="3246551" y="2550047"/>
            <a:ext cx="400110" cy="4918854"/>
          </a:xfrm>
          <a:prstGeom prst="rect">
            <a:avLst/>
          </a:prstGeom>
          <a:noFill/>
        </p:spPr>
        <p:txBody>
          <a:bodyPr vert="eaVert" wrap="square" rtlCol="0">
            <a:spAutoFit/>
          </a:bodyPr>
          <a:lstStyle/>
          <a:p>
            <a:r>
              <a:rPr lang="en-US" altLang="ja-JP" sz="1400" b="1" dirty="0"/>
              <a:t>【</a:t>
            </a:r>
            <a:r>
              <a:rPr lang="ja-JP" altLang="en-US" sz="1400" b="1" dirty="0"/>
              <a:t>はれの日チャンネル★かんたん代謝アップレッスン！</a:t>
            </a:r>
            <a:r>
              <a:rPr lang="en-US" altLang="ja-JP" sz="1400" b="1" dirty="0">
                <a:latin typeface="+mn-ea"/>
              </a:rPr>
              <a:t>】</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B31946CE-9D97-418E-A56A-3DC36D3185DD}"/>
              </a:ext>
            </a:extLst>
          </p:cNvPr>
          <p:cNvSpPr txBox="1"/>
          <p:nvPr/>
        </p:nvSpPr>
        <p:spPr>
          <a:xfrm>
            <a:off x="825724" y="3800295"/>
            <a:ext cx="2554545" cy="1256392"/>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ちているという状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態です。長い間あまり動かさなかった体をゆっくりとのばして、ほぐしてみましょう！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今回は椅子を使ったエクササイズです。椅子にはもたれず浅く腰掛け、背筋はのばし、呼吸を忘れずに行ってみてください。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E4FDE5D4-998D-4F0D-BAB0-D8FA666FD47F}"/>
              </a:ext>
            </a:extLst>
          </p:cNvPr>
          <p:cNvSpPr txBox="1"/>
          <p:nvPr/>
        </p:nvSpPr>
        <p:spPr>
          <a:xfrm>
            <a:off x="1987409" y="6335516"/>
            <a:ext cx="1369606" cy="1165745"/>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◎片足ずつ、つま先をぐっと伸ばし太ももを意識して伸ばしましょう。背中は丸くならないように。</a:t>
            </a:r>
            <a:endParaRPr lang="en-US" altLang="ja-JP" sz="1100" dirty="0">
              <a:latin typeface="ＭＳ Ｐゴシック" panose="020B0600070205080204" pitchFamily="50" charset="-128"/>
              <a:ea typeface="ＭＳ Ｐゴシック" panose="020B0600070205080204" pitchFamily="50" charset="-128"/>
            </a:endParaRPr>
          </a:p>
          <a:p>
            <a:endParaRPr lang="ja-JP" altLang="en-US" sz="1100" dirty="0">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CE14B496-BC63-4FD6-B4F6-391653CD28EF}"/>
              </a:ext>
            </a:extLst>
          </p:cNvPr>
          <p:cNvSpPr txBox="1"/>
          <p:nvPr/>
        </p:nvSpPr>
        <p:spPr>
          <a:xfrm>
            <a:off x="5789808" y="8511766"/>
            <a:ext cx="584775" cy="2427474"/>
          </a:xfrm>
          <a:prstGeom prst="rect">
            <a:avLst/>
          </a:prstGeom>
          <a:noFill/>
        </p:spPr>
        <p:txBody>
          <a:bodyPr vert="eaVert" wrap="square" rtlCol="0">
            <a:spAutoFit/>
          </a:bodyPr>
          <a:lstStyle/>
          <a:p>
            <a:r>
              <a:rPr lang="en-US" altLang="ja-JP" sz="1400" b="1" dirty="0"/>
              <a:t>【</a:t>
            </a:r>
            <a:r>
              <a:rPr lang="ja-JP" altLang="en-US" sz="1400" b="1" dirty="0"/>
              <a:t>「あいさつ」だけでも</a:t>
            </a:r>
            <a:endParaRPr lang="en-US" altLang="ja-JP" sz="1400" b="1" dirty="0"/>
          </a:p>
          <a:p>
            <a:r>
              <a:rPr kumimoji="1" lang="ja-JP" altLang="en-US" sz="1200" b="1" dirty="0"/>
              <a:t>　立派なコミュニケーション</a:t>
            </a:r>
            <a:r>
              <a:rPr kumimoji="1" lang="en-US" altLang="ja-JP" sz="1200" b="1" dirty="0"/>
              <a:t>】</a:t>
            </a:r>
            <a:endParaRPr kumimoji="1" lang="ja-JP" altLang="en-US" sz="1200" b="1" dirty="0"/>
          </a:p>
        </p:txBody>
      </p:sp>
      <p:sp>
        <p:nvSpPr>
          <p:cNvPr id="35" name="テキスト ボックス 34">
            <a:extLst>
              <a:ext uri="{FF2B5EF4-FFF2-40B4-BE49-F238E27FC236}">
                <a16:creationId xmlns:a16="http://schemas.microsoft.com/office/drawing/2014/main" id="{D0FE0466-9A9B-4131-B189-A7133A03F354}"/>
              </a:ext>
            </a:extLst>
          </p:cNvPr>
          <p:cNvSpPr txBox="1"/>
          <p:nvPr/>
        </p:nvSpPr>
        <p:spPr>
          <a:xfrm>
            <a:off x="174612" y="7589115"/>
            <a:ext cx="2369880" cy="892038"/>
          </a:xfrm>
          <a:prstGeom prst="rect">
            <a:avLst/>
          </a:prstGeom>
          <a:noFill/>
        </p:spPr>
        <p:txBody>
          <a:bodyPr vert="eaVert" wrap="square" rtlCol="0">
            <a:spAutoFit/>
          </a:bodyPr>
          <a:lstStyle/>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★ポイント★</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呼吸と水分補給を忘れずに。</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900" dirty="0">
                <a:latin typeface="ＭＳ Ｐゴシック" panose="020B0600070205080204" pitchFamily="50" charset="-128"/>
                <a:ea typeface="ＭＳ Ｐゴシック" panose="020B0600070205080204" pitchFamily="50" charset="-128"/>
              </a:rPr>
              <a:t>　</a:t>
            </a:r>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痛みのある方は無理せず気持ちよく伸ばせるところまで行ってくださいね。</a:t>
            </a:r>
            <a:endParaRPr lang="en-US" altLang="ja-JP" sz="9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p>
        </p:txBody>
      </p:sp>
      <p:sp>
        <p:nvSpPr>
          <p:cNvPr id="5" name="テキスト ボックス 4">
            <a:extLst>
              <a:ext uri="{FF2B5EF4-FFF2-40B4-BE49-F238E27FC236}">
                <a16:creationId xmlns:a16="http://schemas.microsoft.com/office/drawing/2014/main" id="{0A27BB6A-0497-4C2D-BFB4-A72AAA3F7FF7}"/>
              </a:ext>
            </a:extLst>
          </p:cNvPr>
          <p:cNvSpPr txBox="1"/>
          <p:nvPr/>
        </p:nvSpPr>
        <p:spPr>
          <a:xfrm>
            <a:off x="102381" y="809178"/>
            <a:ext cx="3852337" cy="430887"/>
          </a:xfrm>
          <a:prstGeom prst="rect">
            <a:avLst/>
          </a:prstGeom>
          <a:noFill/>
        </p:spPr>
        <p:txBody>
          <a:bodyPr wrap="none" rtlCol="0">
            <a:spAutoFit/>
          </a:bodyPr>
          <a:lstStyle/>
          <a:p>
            <a:r>
              <a:rPr kumimoji="1" lang="ja-JP" altLang="en-US" sz="1100" b="1" dirty="0">
                <a:solidFill>
                  <a:srgbClr val="FF0000"/>
                </a:solidFill>
              </a:rPr>
              <a:t>お知らせ：「くらしの窓口」「はれの日学園」につづき</a:t>
            </a:r>
            <a:endParaRPr kumimoji="1" lang="en-US" altLang="ja-JP" sz="1100" b="1" dirty="0">
              <a:solidFill>
                <a:srgbClr val="FF0000"/>
              </a:solidFill>
            </a:endParaRPr>
          </a:p>
          <a:p>
            <a:r>
              <a:rPr kumimoji="1" lang="en-US" altLang="ja-JP" sz="1100" b="1" dirty="0">
                <a:solidFill>
                  <a:srgbClr val="FF0000"/>
                </a:solidFill>
              </a:rPr>
              <a:t>7</a:t>
            </a:r>
            <a:r>
              <a:rPr kumimoji="1" lang="ja-JP" altLang="en-US" sz="1100" b="1" dirty="0">
                <a:solidFill>
                  <a:srgbClr val="FF0000"/>
                </a:solidFill>
              </a:rPr>
              <a:t>月</a:t>
            </a:r>
            <a:r>
              <a:rPr lang="en-US" altLang="ja-JP" sz="1100" b="1" dirty="0">
                <a:solidFill>
                  <a:srgbClr val="FF0000"/>
                </a:solidFill>
              </a:rPr>
              <a:t>2</a:t>
            </a:r>
            <a:r>
              <a:rPr lang="ja-JP" altLang="en-US" sz="1100" b="1" dirty="0">
                <a:solidFill>
                  <a:srgbClr val="FF0000"/>
                </a:solidFill>
              </a:rPr>
              <a:t>日</a:t>
            </a:r>
            <a:r>
              <a:rPr kumimoji="1" lang="ja-JP" altLang="en-US" sz="1100" b="1" dirty="0">
                <a:solidFill>
                  <a:srgbClr val="FF0000"/>
                </a:solidFill>
              </a:rPr>
              <a:t>（木</a:t>
            </a:r>
            <a:r>
              <a:rPr lang="ja-JP" altLang="en-US" sz="1100" b="1" dirty="0">
                <a:solidFill>
                  <a:srgbClr val="FF0000"/>
                </a:solidFill>
              </a:rPr>
              <a:t>）より「はれの日サロン」も再開致します。</a:t>
            </a:r>
            <a:endParaRPr kumimoji="1" lang="ja-JP" altLang="en-US" sz="1100" b="1" dirty="0">
              <a:solidFill>
                <a:srgbClr val="FF0000"/>
              </a:solidFill>
            </a:endParaRPr>
          </a:p>
        </p:txBody>
      </p:sp>
      <p:cxnSp>
        <p:nvCxnSpPr>
          <p:cNvPr id="39" name="直線コネクタ 38">
            <a:extLst>
              <a:ext uri="{FF2B5EF4-FFF2-40B4-BE49-F238E27FC236}">
                <a16:creationId xmlns:a16="http://schemas.microsoft.com/office/drawing/2014/main" id="{AC3D5E5C-B8B8-483E-BEEB-41065736C2F6}"/>
              </a:ext>
            </a:extLst>
          </p:cNvPr>
          <p:cNvCxnSpPr>
            <a:cxnSpLocks/>
          </p:cNvCxnSpPr>
          <p:nvPr/>
        </p:nvCxnSpPr>
        <p:spPr>
          <a:xfrm>
            <a:off x="71541" y="2494431"/>
            <a:ext cx="3553942" cy="30469"/>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cxnSp>
        <p:nvCxnSpPr>
          <p:cNvPr id="42" name="直線コネクタ 41">
            <a:extLst>
              <a:ext uri="{FF2B5EF4-FFF2-40B4-BE49-F238E27FC236}">
                <a16:creationId xmlns:a16="http://schemas.microsoft.com/office/drawing/2014/main" id="{CBDFD2FA-60EC-4CDB-80C0-F67ED0036A0F}"/>
              </a:ext>
            </a:extLst>
          </p:cNvPr>
          <p:cNvCxnSpPr>
            <a:cxnSpLocks/>
          </p:cNvCxnSpPr>
          <p:nvPr/>
        </p:nvCxnSpPr>
        <p:spPr>
          <a:xfrm>
            <a:off x="3593198" y="3725034"/>
            <a:ext cx="4211212"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cxnSp>
        <p:nvCxnSpPr>
          <p:cNvPr id="15" name="直線コネクタ 14">
            <a:extLst>
              <a:ext uri="{FF2B5EF4-FFF2-40B4-BE49-F238E27FC236}">
                <a16:creationId xmlns:a16="http://schemas.microsoft.com/office/drawing/2014/main" id="{9F047041-5F29-4692-9A94-844FD8AF134A}"/>
              </a:ext>
            </a:extLst>
          </p:cNvPr>
          <p:cNvCxnSpPr>
            <a:cxnSpLocks/>
          </p:cNvCxnSpPr>
          <p:nvPr/>
        </p:nvCxnSpPr>
        <p:spPr>
          <a:xfrm>
            <a:off x="3593198" y="2571076"/>
            <a:ext cx="53346" cy="5877305"/>
          </a:xfrm>
          <a:prstGeom prst="line">
            <a:avLst/>
          </a:prstGeom>
          <a:ln>
            <a:solidFill>
              <a:srgbClr val="CCFFCC"/>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AA2FE1E-6AF3-4079-8952-62EB655C26C3}"/>
              </a:ext>
            </a:extLst>
          </p:cNvPr>
          <p:cNvCxnSpPr/>
          <p:nvPr/>
        </p:nvCxnSpPr>
        <p:spPr>
          <a:xfrm>
            <a:off x="102381" y="8482694"/>
            <a:ext cx="7878296"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pic>
        <p:nvPicPr>
          <p:cNvPr id="4" name="図 3">
            <a:extLst>
              <a:ext uri="{FF2B5EF4-FFF2-40B4-BE49-F238E27FC236}">
                <a16:creationId xmlns:a16="http://schemas.microsoft.com/office/drawing/2014/main" id="{4DF47179-C64B-46AC-B116-A38A5B306D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93" y="1569722"/>
            <a:ext cx="1383543" cy="688783"/>
          </a:xfrm>
          <a:prstGeom prst="rect">
            <a:avLst/>
          </a:prstGeom>
        </p:spPr>
      </p:pic>
      <p:sp>
        <p:nvSpPr>
          <p:cNvPr id="34" name="テキスト ボックス 33">
            <a:extLst>
              <a:ext uri="{FF2B5EF4-FFF2-40B4-BE49-F238E27FC236}">
                <a16:creationId xmlns:a16="http://schemas.microsoft.com/office/drawing/2014/main" id="{03FC801E-5B7F-4DCB-BE09-3B9D9675F765}"/>
              </a:ext>
            </a:extLst>
          </p:cNvPr>
          <p:cNvSpPr txBox="1"/>
          <p:nvPr/>
        </p:nvSpPr>
        <p:spPr>
          <a:xfrm>
            <a:off x="651735" y="4988565"/>
            <a:ext cx="2723823" cy="1256392"/>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◎手を組んで上部に伸ばしお腹と腕を伸ばしましょう。</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◎今度は組んだ手を前方に伸ばし肩と背中を伸ばしましょう。</a:t>
            </a:r>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下半身</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5A605D84-C9AA-4A89-9B85-0C7B9016F1CB}"/>
              </a:ext>
            </a:extLst>
          </p:cNvPr>
          <p:cNvSpPr txBox="1"/>
          <p:nvPr/>
        </p:nvSpPr>
        <p:spPr>
          <a:xfrm>
            <a:off x="2496818" y="7657309"/>
            <a:ext cx="1035734" cy="707886"/>
          </a:xfrm>
          <a:prstGeom prst="rect">
            <a:avLst/>
          </a:prstGeom>
          <a:solidFill>
            <a:srgbClr val="FFCCFF"/>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800" b="1" dirty="0">
                <a:solidFill>
                  <a:srgbClr val="EA48C7"/>
                </a:solidFill>
              </a:rPr>
              <a:t>イタ気持ちいいところまでゆっくり「</a:t>
            </a:r>
            <a:r>
              <a:rPr kumimoji="1" lang="en-US" altLang="ja-JP" sz="800" b="1" dirty="0">
                <a:solidFill>
                  <a:srgbClr val="EA48C7"/>
                </a:solidFill>
              </a:rPr>
              <a:t>7</a:t>
            </a:r>
            <a:r>
              <a:rPr kumimoji="1" lang="ja-JP" altLang="en-US" sz="800" b="1" dirty="0">
                <a:solidFill>
                  <a:srgbClr val="EA48C7"/>
                </a:solidFill>
              </a:rPr>
              <a:t>カウント」で伸ばしてみてくださいね！</a:t>
            </a:r>
          </a:p>
        </p:txBody>
      </p:sp>
      <p:sp>
        <p:nvSpPr>
          <p:cNvPr id="29" name="テキスト ボックス 28">
            <a:extLst>
              <a:ext uri="{FF2B5EF4-FFF2-40B4-BE49-F238E27FC236}">
                <a16:creationId xmlns:a16="http://schemas.microsoft.com/office/drawing/2014/main" id="{421D22BC-38B4-4939-9E09-E37DCA2DC0CE}"/>
              </a:ext>
            </a:extLst>
          </p:cNvPr>
          <p:cNvSpPr txBox="1"/>
          <p:nvPr/>
        </p:nvSpPr>
        <p:spPr>
          <a:xfrm>
            <a:off x="-2681" y="6302803"/>
            <a:ext cx="477054" cy="2185998"/>
          </a:xfrm>
          <a:prstGeom prst="rect">
            <a:avLst/>
          </a:prstGeom>
          <a:noFill/>
        </p:spPr>
        <p:txBody>
          <a:bodyPr vert="eaVert" wrap="square" rtlCol="0">
            <a:spAutoFit/>
          </a:bodyPr>
          <a:lstStyle/>
          <a:p>
            <a:r>
              <a:rPr kumimoji="1" lang="en-US" altLang="ja-JP"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kumimoji="1" lang="ja-JP" altLang="en-US"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レッスンモデル</a:t>
            </a:r>
            <a:r>
              <a:rPr kumimoji="1" lang="en-US" altLang="ja-JP"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kumimoji="1" lang="ja-JP" altLang="en-US"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はれの日サロン</a:t>
            </a:r>
            <a:endParaRPr kumimoji="1" lang="en-US" altLang="ja-JP"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a:p>
            <a:r>
              <a:rPr lang="ja-JP" altLang="en-US"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　　　　　　　　　</a:t>
            </a:r>
            <a:r>
              <a:rPr kumimoji="1" lang="ja-JP" altLang="en-US"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　</a:t>
            </a:r>
            <a:r>
              <a:rPr kumimoji="1" lang="ja-JP" altLang="en-US" sz="10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代表　中井　潮</a:t>
            </a:r>
            <a:endParaRPr kumimoji="1" lang="ja-JP" altLang="en-US" sz="900" b="1" dirty="0">
              <a:solidFill>
                <a:srgbClr val="7030A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2" name="テキスト ボックス 1">
            <a:extLst>
              <a:ext uri="{FF2B5EF4-FFF2-40B4-BE49-F238E27FC236}">
                <a16:creationId xmlns:a16="http://schemas.microsoft.com/office/drawing/2014/main" id="{8ABD5509-BBD2-4C8B-B8D9-460E15A322B1}"/>
              </a:ext>
            </a:extLst>
          </p:cNvPr>
          <p:cNvSpPr txBox="1"/>
          <p:nvPr/>
        </p:nvSpPr>
        <p:spPr>
          <a:xfrm>
            <a:off x="5567176" y="8689720"/>
            <a:ext cx="369332" cy="2103049"/>
          </a:xfrm>
          <a:prstGeom prst="rect">
            <a:avLst/>
          </a:prstGeom>
          <a:noFill/>
        </p:spPr>
        <p:txBody>
          <a:bodyPr vert="eaVert" wrap="square" rtlCol="0">
            <a:spAutoFit/>
          </a:bodyPr>
          <a:lstStyle/>
          <a:p>
            <a:r>
              <a:rPr kumimoji="1"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a:latin typeface="ＭＳ Ｐゴシック" panose="020B0600070205080204" pitchFamily="50" charset="-128"/>
                <a:ea typeface="ＭＳ Ｐゴシック" panose="020B0600070205080204" pitchFamily="50" charset="-128"/>
              </a:rPr>
              <a:t>挨拶は心の扉をノックする</a:t>
            </a:r>
            <a:r>
              <a:rPr kumimoji="1" lang="en-US" altLang="ja-JP" sz="1200" b="1" dirty="0">
                <a:latin typeface="ＭＳ Ｐゴシック" panose="020B0600070205080204" pitchFamily="50" charset="-128"/>
                <a:ea typeface="ＭＳ Ｐゴシック" panose="020B0600070205080204" pitchFamily="50" charset="-128"/>
              </a:rPr>
              <a:t>》</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28EEFA2D-A071-4987-B243-E4654913AF9C}"/>
              </a:ext>
            </a:extLst>
          </p:cNvPr>
          <p:cNvSpPr txBox="1"/>
          <p:nvPr/>
        </p:nvSpPr>
        <p:spPr>
          <a:xfrm>
            <a:off x="661734" y="9669200"/>
            <a:ext cx="5016758" cy="1180250"/>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女の子が 「お友達になろう！」と話しかけてくれたのです。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彼女の笑顔が、慣れない環境で緊張していた私の心を 優しく解きほぐしてくれました。 未だに、初対面の方に緊張したり、モジモジすることもありますが あの時の女の子の笑顔を見習って！是非、自分から挨拶してみようと思います。 </a:t>
            </a:r>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挨拶は、してもされても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良い気持ち</a:t>
            </a:r>
            <a:r>
              <a:rPr lang="en-US" altLang="ja-JP" sz="1100" dirty="0">
                <a:latin typeface="ＭＳ Ｐゴシック" panose="020B0600070205080204" pitchFamily="50" charset="-128"/>
                <a:ea typeface="ＭＳ Ｐゴシック" panose="020B0600070205080204" pitchFamily="50" charset="-128"/>
              </a:rPr>
              <a:t>》</a:t>
            </a:r>
          </a:p>
          <a:p>
            <a:r>
              <a:rPr kumimoji="1" lang="ja-JP" altLang="en-US" sz="1100" dirty="0">
                <a:latin typeface="ＭＳ Ｐゴシック" panose="020B0600070205080204" pitchFamily="50" charset="-128"/>
                <a:ea typeface="ＭＳ Ｐゴシック" panose="020B0600070205080204" pitchFamily="50" charset="-128"/>
              </a:rPr>
              <a:t>　</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手相講師・</a:t>
            </a:r>
            <a:endParaRPr lang="en-US" altLang="ja-JP" sz="800" dirty="0">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rPr>
              <a:t>カウンセラー・星読みセラピスト・介護福祉士</a:t>
            </a:r>
            <a:r>
              <a:rPr lang="en-US" altLang="ja-JP" sz="8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三浦大雅　</a:t>
            </a:r>
            <a:endParaRPr lang="ja-JP"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ja-JP" altLang="en-US" sz="1100" dirty="0"/>
          </a:p>
        </p:txBody>
      </p:sp>
      <p:pic>
        <p:nvPicPr>
          <p:cNvPr id="16" name="図 15">
            <a:extLst>
              <a:ext uri="{FF2B5EF4-FFF2-40B4-BE49-F238E27FC236}">
                <a16:creationId xmlns:a16="http://schemas.microsoft.com/office/drawing/2014/main" id="{AC372197-9451-4901-AF08-61C4601DC8CC}"/>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65954" y="8552804"/>
            <a:ext cx="1002704" cy="1034260"/>
          </a:xfrm>
          <a:prstGeom prst="rect">
            <a:avLst/>
          </a:prstGeom>
        </p:spPr>
      </p:pic>
      <p:sp>
        <p:nvSpPr>
          <p:cNvPr id="12" name="テキスト ボックス 11">
            <a:extLst>
              <a:ext uri="{FF2B5EF4-FFF2-40B4-BE49-F238E27FC236}">
                <a16:creationId xmlns:a16="http://schemas.microsoft.com/office/drawing/2014/main" id="{90E736FB-9860-4358-9277-32468CFA04C8}"/>
              </a:ext>
            </a:extLst>
          </p:cNvPr>
          <p:cNvSpPr txBox="1"/>
          <p:nvPr/>
        </p:nvSpPr>
        <p:spPr>
          <a:xfrm>
            <a:off x="3584720" y="4982458"/>
            <a:ext cx="4078039" cy="1237122"/>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万円分だった場合、</a:t>
            </a:r>
            <a:r>
              <a:rPr lang="en-US" altLang="ja-JP" sz="1100" dirty="0">
                <a:latin typeface="ＭＳ Ｐゴシック" panose="020B0600070205080204" pitchFamily="50" charset="-128"/>
                <a:ea typeface="ＭＳ Ｐゴシック" panose="020B0600070205080204" pitchFamily="50" charset="-128"/>
              </a:rPr>
              <a:t>60</a:t>
            </a:r>
            <a:r>
              <a:rPr lang="ja-JP" altLang="en-US" sz="1100" dirty="0">
                <a:latin typeface="ＭＳ Ｐゴシック" panose="020B0600070205080204" pitchFamily="50" charset="-128"/>
                <a:ea typeface="ＭＳ Ｐゴシック" panose="020B0600070205080204" pitchFamily="50" charset="-128"/>
              </a:rPr>
              <a:t>ヶ月前払い金として</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百万円を入居時に支払うことになります。 償却期間内に退去したならば、未償却分のお金は帰ってきますし、</a:t>
            </a:r>
            <a:r>
              <a:rPr lang="en-US" altLang="ja-JP" sz="1100" dirty="0">
                <a:latin typeface="ＭＳ Ｐゴシック" panose="020B0600070205080204" pitchFamily="50" charset="-128"/>
                <a:ea typeface="ＭＳ Ｐゴシック" panose="020B0600070205080204" pitchFamily="50" charset="-128"/>
              </a:rPr>
              <a:t>60</a:t>
            </a:r>
            <a:r>
              <a:rPr lang="ja-JP" altLang="en-US" sz="1100" dirty="0">
                <a:latin typeface="ＭＳ Ｐゴシック" panose="020B0600070205080204" pitchFamily="50" charset="-128"/>
                <a:ea typeface="ＭＳ Ｐゴシック" panose="020B0600070205080204" pitchFamily="50" charset="-128"/>
              </a:rPr>
              <a:t>ヶ月経てば全て償却されます。 ただ、償却後の月額費用は</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万円で継続利用ができるので、入居一時金を支払わずに入居した場合に比べてお得に過ごすことが出来ます。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敷金</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ホームによっては「保証金」や「預り金」となっている場合もあります。</a:t>
            </a:r>
            <a:endParaRPr lang="en-US" altLang="ja-JP" sz="11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11EB2A9D-F8DC-4A99-A5A1-A993A6F749A1}"/>
              </a:ext>
            </a:extLst>
          </p:cNvPr>
          <p:cNvSpPr txBox="1"/>
          <p:nvPr/>
        </p:nvSpPr>
        <p:spPr>
          <a:xfrm>
            <a:off x="5961394" y="6209000"/>
            <a:ext cx="1708160" cy="1482596"/>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入居期間中に支払いの滞りがなければ基本的には全額返還されるお金です。 但し、退去時にお部屋の修繕や清掃に経年劣化を除く原状回復の費用が発生した場合はこの敷金から賄われる場合があり、そ</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680990EF-6E79-44F9-96F7-DCCE9B3756C8}"/>
              </a:ext>
            </a:extLst>
          </p:cNvPr>
          <p:cNvSpPr txBox="1"/>
          <p:nvPr/>
        </p:nvSpPr>
        <p:spPr>
          <a:xfrm>
            <a:off x="4442648" y="7636219"/>
            <a:ext cx="3231654" cy="875547"/>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の基準はホ</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ームによってバラつきがあるため、確認は必要になります。このようにホーム入居時に発生する費用には様々なパターンがあるため、入居後に発生する費用と合わせて計画的に練る必要があります。</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20" name="図 19">
            <a:extLst>
              <a:ext uri="{FF2B5EF4-FFF2-40B4-BE49-F238E27FC236}">
                <a16:creationId xmlns:a16="http://schemas.microsoft.com/office/drawing/2014/main" id="{2CCDFC95-E5FC-48D0-81E8-7DB238793B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22" y="3809882"/>
            <a:ext cx="801163" cy="1239206"/>
          </a:xfrm>
          <a:prstGeom prst="rect">
            <a:avLst/>
          </a:prstGeom>
        </p:spPr>
      </p:pic>
      <p:pic>
        <p:nvPicPr>
          <p:cNvPr id="33" name="図 32">
            <a:extLst>
              <a:ext uri="{FF2B5EF4-FFF2-40B4-BE49-F238E27FC236}">
                <a16:creationId xmlns:a16="http://schemas.microsoft.com/office/drawing/2014/main" id="{A4E19730-F0B7-49B0-9BAE-CB162618A1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4770" y="5044664"/>
            <a:ext cx="842355" cy="1199379"/>
          </a:xfrm>
          <a:prstGeom prst="rect">
            <a:avLst/>
          </a:prstGeom>
        </p:spPr>
      </p:pic>
      <p:pic>
        <p:nvPicPr>
          <p:cNvPr id="38" name="図 37">
            <a:extLst>
              <a:ext uri="{FF2B5EF4-FFF2-40B4-BE49-F238E27FC236}">
                <a16:creationId xmlns:a16="http://schemas.microsoft.com/office/drawing/2014/main" id="{08EAAB85-FBD6-4A32-A917-B78216AA00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432" y="5034845"/>
            <a:ext cx="863010" cy="1186523"/>
          </a:xfrm>
          <a:prstGeom prst="rect">
            <a:avLst/>
          </a:prstGeom>
        </p:spPr>
      </p:pic>
      <p:pic>
        <p:nvPicPr>
          <p:cNvPr id="43" name="図 42">
            <a:extLst>
              <a:ext uri="{FF2B5EF4-FFF2-40B4-BE49-F238E27FC236}">
                <a16:creationId xmlns:a16="http://schemas.microsoft.com/office/drawing/2014/main" id="{6007A580-8990-4B01-94AD-FAC65115C5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1600" y="6314552"/>
            <a:ext cx="872118" cy="1259631"/>
          </a:xfrm>
          <a:prstGeom prst="rect">
            <a:avLst/>
          </a:prstGeom>
        </p:spPr>
      </p:pic>
      <p:sp>
        <p:nvSpPr>
          <p:cNvPr id="46" name="テキスト ボックス 45">
            <a:extLst>
              <a:ext uri="{FF2B5EF4-FFF2-40B4-BE49-F238E27FC236}">
                <a16:creationId xmlns:a16="http://schemas.microsoft.com/office/drawing/2014/main" id="{4559BE82-FCDC-4BB2-ABAB-27D963F5A51A}"/>
              </a:ext>
            </a:extLst>
          </p:cNvPr>
          <p:cNvSpPr txBox="1"/>
          <p:nvPr/>
        </p:nvSpPr>
        <p:spPr>
          <a:xfrm>
            <a:off x="345711" y="6334068"/>
            <a:ext cx="1031051" cy="1170885"/>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◎今度は反対につま先をぐっと自分に引き寄せ太ももとアキレス腱をのばしましょう。</a:t>
            </a:r>
            <a:endParaRPr lang="en-US" altLang="ja-JP" sz="1100" dirty="0">
              <a:latin typeface="ＭＳ Ｐゴシック" panose="020B0600070205080204" pitchFamily="50" charset="-128"/>
              <a:ea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55B65ED4-F0D4-4F2D-8F73-3E31AD1485EF}"/>
              </a:ext>
            </a:extLst>
          </p:cNvPr>
          <p:cNvSpPr txBox="1"/>
          <p:nvPr/>
        </p:nvSpPr>
        <p:spPr>
          <a:xfrm>
            <a:off x="6403934" y="8544291"/>
            <a:ext cx="1822230" cy="1892826"/>
          </a:xfrm>
          <a:prstGeom prst="rect">
            <a:avLst/>
          </a:prstGeom>
          <a:noFill/>
        </p:spPr>
        <p:txBody>
          <a:bodyPr wrap="square" rtlCol="0">
            <a:spAutoFit/>
          </a:bodyPr>
          <a:lstStyle/>
          <a:p>
            <a:r>
              <a:rPr kumimoji="1" lang="ja-JP" altLang="en-US"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飲食店応援🥄</a:t>
            </a:r>
            <a:endParaRPr kumimoji="1" lang="en-US" altLang="ja-JP"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kumimoji="1" lang="ja-JP" altLang="en-US"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キャンペーン開催中</a:t>
            </a:r>
            <a:endParaRPr kumimoji="1" lang="en-US" altLang="ja-JP"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100"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ボリュームたっぷり豪華　　　　　　　五香・花車さんの</a:t>
            </a:r>
            <a:endParaRPr lang="en-US" altLang="ja-JP" sz="1100"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1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ja-JP" altLang="en-US" sz="1100"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「日替わり弁当」</a:t>
            </a:r>
            <a:endParaRPr lang="en-US" altLang="ja-JP" sz="1100"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lang="en-US" altLang="ja-JP"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はれの日会員様　</a:t>
            </a:r>
            <a:r>
              <a:rPr lang="en-US" altLang="ja-JP"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lang="ja-JP" altLang="en-US"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個　</a:t>
            </a:r>
            <a:r>
              <a:rPr lang="en-US" altLang="ja-JP"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650</a:t>
            </a:r>
            <a:r>
              <a:rPr lang="ja-JP" altLang="en-US"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円</a:t>
            </a:r>
            <a:endParaRPr lang="en-US" altLang="ja-JP"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非会員様　　　　　　</a:t>
            </a:r>
            <a:r>
              <a:rPr lang="en-US" altLang="ja-JP"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lang="ja-JP" altLang="en-US"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個　７００円</a:t>
            </a:r>
            <a:endParaRPr lang="en-US" altLang="ja-JP" sz="900"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en-US" altLang="ja-JP"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ja-JP" altLang="en-US"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火・木のみ　</a:t>
            </a:r>
            <a:r>
              <a:rPr lang="en-US" altLang="ja-JP"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11:30</a:t>
            </a:r>
            <a:r>
              <a:rPr lang="ja-JP" altLang="en-US"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まで受付</a:t>
            </a:r>
            <a:endParaRPr lang="en-US" altLang="ja-JP"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はれの日サロン渡し</a:t>
            </a:r>
            <a:endParaRPr lang="en-US" altLang="ja-JP" sz="900" dirty="0">
              <a:solidFill>
                <a:srgbClr val="EA48C7"/>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59" name="四角形: 角を丸くする 58">
            <a:extLst>
              <a:ext uri="{FF2B5EF4-FFF2-40B4-BE49-F238E27FC236}">
                <a16:creationId xmlns:a16="http://schemas.microsoft.com/office/drawing/2014/main" id="{5E20BC14-CD44-42D0-BB88-09F4FCF463B7}"/>
              </a:ext>
            </a:extLst>
          </p:cNvPr>
          <p:cNvSpPr/>
          <p:nvPr/>
        </p:nvSpPr>
        <p:spPr>
          <a:xfrm>
            <a:off x="6393556" y="8562087"/>
            <a:ext cx="1634269" cy="2116245"/>
          </a:xfrm>
          <a:prstGeom prst="roundRect">
            <a:avLst/>
          </a:prstGeom>
          <a:noFill/>
          <a:ln>
            <a:solidFill>
              <a:srgbClr val="FFC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a:extLst>
              <a:ext uri="{FF2B5EF4-FFF2-40B4-BE49-F238E27FC236}">
                <a16:creationId xmlns:a16="http://schemas.microsoft.com/office/drawing/2014/main" id="{0C171763-629C-49B2-A0A5-021E121380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31865" y="10183775"/>
            <a:ext cx="946037" cy="608994"/>
          </a:xfrm>
          <a:prstGeom prst="rect">
            <a:avLst/>
          </a:prstGeom>
        </p:spPr>
      </p:pic>
      <p:sp>
        <p:nvSpPr>
          <p:cNvPr id="3" name="テキスト ボックス 2">
            <a:extLst>
              <a:ext uri="{FF2B5EF4-FFF2-40B4-BE49-F238E27FC236}">
                <a16:creationId xmlns:a16="http://schemas.microsoft.com/office/drawing/2014/main" id="{B5533947-D359-4C68-9889-8C505E500D75}"/>
              </a:ext>
            </a:extLst>
          </p:cNvPr>
          <p:cNvSpPr txBox="1"/>
          <p:nvPr/>
        </p:nvSpPr>
        <p:spPr>
          <a:xfrm>
            <a:off x="754676" y="3814094"/>
            <a:ext cx="353943" cy="854559"/>
          </a:xfrm>
          <a:prstGeom prst="rect">
            <a:avLst/>
          </a:prstGeom>
          <a:noFill/>
        </p:spPr>
        <p:txBody>
          <a:bodyPr vert="eaVert" wrap="square" rtlCol="0">
            <a:spAutoFit/>
          </a:body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上半身</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18" name="図 17">
            <a:extLst>
              <a:ext uri="{FF2B5EF4-FFF2-40B4-BE49-F238E27FC236}">
                <a16:creationId xmlns:a16="http://schemas.microsoft.com/office/drawing/2014/main" id="{67DA612B-A467-4B3C-9C0A-B69C1FEFE98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01844" y="7773647"/>
            <a:ext cx="509810" cy="652370"/>
          </a:xfrm>
          <a:prstGeom prst="rect">
            <a:avLst/>
          </a:prstGeom>
        </p:spPr>
      </p:pic>
      <p:pic>
        <p:nvPicPr>
          <p:cNvPr id="17" name="図 16">
            <a:extLst>
              <a:ext uri="{FF2B5EF4-FFF2-40B4-BE49-F238E27FC236}">
                <a16:creationId xmlns:a16="http://schemas.microsoft.com/office/drawing/2014/main" id="{83937F7A-C5EC-4BF2-A876-1C7E082F271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85346" y="3854012"/>
            <a:ext cx="507920" cy="513632"/>
          </a:xfrm>
          <a:prstGeom prst="rect">
            <a:avLst/>
          </a:prstGeom>
        </p:spPr>
      </p:pic>
      <p:pic>
        <p:nvPicPr>
          <p:cNvPr id="21" name="図 20">
            <a:extLst>
              <a:ext uri="{FF2B5EF4-FFF2-40B4-BE49-F238E27FC236}">
                <a16:creationId xmlns:a16="http://schemas.microsoft.com/office/drawing/2014/main" id="{8098B81F-CF29-495D-903A-E0C8468FD5B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5742" y="10057646"/>
            <a:ext cx="724235" cy="698155"/>
          </a:xfrm>
          <a:prstGeom prst="rect">
            <a:avLst/>
          </a:prstGeom>
        </p:spPr>
      </p:pic>
      <p:sp>
        <p:nvSpPr>
          <p:cNvPr id="9" name="四角形: 角を丸くする 8">
            <a:extLst>
              <a:ext uri="{FF2B5EF4-FFF2-40B4-BE49-F238E27FC236}">
                <a16:creationId xmlns:a16="http://schemas.microsoft.com/office/drawing/2014/main" id="{B4B618AC-53CD-42C0-9D9D-D473F2E2BDEA}"/>
              </a:ext>
            </a:extLst>
          </p:cNvPr>
          <p:cNvSpPr/>
          <p:nvPr/>
        </p:nvSpPr>
        <p:spPr>
          <a:xfrm>
            <a:off x="40604" y="9651067"/>
            <a:ext cx="1429273" cy="371981"/>
          </a:xfrm>
          <a:prstGeom prst="roundRect">
            <a:avLst/>
          </a:prstGeom>
          <a:noFill/>
          <a:ln>
            <a:solidFill>
              <a:srgbClr val="EA4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4F31719-9F22-4EF5-A62C-6D884E12E036}"/>
              </a:ext>
            </a:extLst>
          </p:cNvPr>
          <p:cNvSpPr txBox="1"/>
          <p:nvPr/>
        </p:nvSpPr>
        <p:spPr>
          <a:xfrm>
            <a:off x="35822" y="9679679"/>
            <a:ext cx="1470824" cy="323165"/>
          </a:xfrm>
          <a:prstGeom prst="rect">
            <a:avLst/>
          </a:prstGeom>
          <a:noFill/>
        </p:spPr>
        <p:txBody>
          <a:bodyPr wrap="square" rtlCol="0">
            <a:spAutoFit/>
          </a:bodyPr>
          <a:lstStyle/>
          <a:p>
            <a:r>
              <a:rPr lang="ja-JP" altLang="en-US" sz="500" b="1" dirty="0">
                <a:solidFill>
                  <a:srgbClr val="FF0000"/>
                </a:solidFill>
                <a:latin typeface="HG丸ｺﾞｼｯｸM-PRO" panose="020F0600000000000000" pitchFamily="50" charset="-128"/>
                <a:ea typeface="AR PハイカラＰＯＰ体H" panose="020B0600010101010101"/>
              </a:rPr>
              <a:t>大人気！開</a:t>
            </a:r>
            <a:r>
              <a:rPr kumimoji="1" lang="ja-JP" altLang="en-US" sz="500" b="1" dirty="0">
                <a:solidFill>
                  <a:srgbClr val="FF0000"/>
                </a:solidFill>
                <a:latin typeface="HG丸ｺﾞｼｯｸM-PRO" panose="020F0600000000000000" pitchFamily="50" charset="-128"/>
                <a:ea typeface="AR PハイカラＰＯＰ体H" panose="020B0600010101010101"/>
              </a:rPr>
              <a:t>運手相コーナー★</a:t>
            </a:r>
            <a:r>
              <a:rPr kumimoji="1" lang="en-US" altLang="ja-JP" sz="500" b="1" dirty="0">
                <a:solidFill>
                  <a:srgbClr val="FF0000"/>
                </a:solidFill>
                <a:latin typeface="HG丸ｺﾞｼｯｸM-PRO" panose="020F0600000000000000" pitchFamily="50" charset="-128"/>
                <a:ea typeface="AR PハイカラＰＯＰ体H" panose="020B0600010101010101"/>
              </a:rPr>
              <a:t>10</a:t>
            </a:r>
            <a:r>
              <a:rPr kumimoji="1" lang="ja-JP" altLang="en-US" sz="500" b="1" dirty="0">
                <a:solidFill>
                  <a:srgbClr val="FF0000"/>
                </a:solidFill>
                <a:latin typeface="HG丸ｺﾞｼｯｸM-PRO" panose="020F0600000000000000" pitchFamily="50" charset="-128"/>
                <a:ea typeface="AR PハイカラＰＯＰ体H" panose="020B0600010101010101"/>
              </a:rPr>
              <a:t>分</a:t>
            </a:r>
            <a:r>
              <a:rPr kumimoji="1" lang="en-US" altLang="ja-JP" sz="500" b="1" dirty="0">
                <a:solidFill>
                  <a:srgbClr val="FF0000"/>
                </a:solidFill>
                <a:latin typeface="HG丸ｺﾞｼｯｸM-PRO" panose="020F0600000000000000" pitchFamily="50" charset="-128"/>
                <a:ea typeface="AR PハイカラＰＯＰ体H" panose="020B0600010101010101"/>
              </a:rPr>
              <a:t>1000</a:t>
            </a:r>
            <a:r>
              <a:rPr kumimoji="1" lang="ja-JP" altLang="en-US" sz="500" b="1" dirty="0">
                <a:solidFill>
                  <a:srgbClr val="FF0000"/>
                </a:solidFill>
                <a:latin typeface="HG丸ｺﾞｼｯｸM-PRO" panose="020F0600000000000000" pitchFamily="50" charset="-128"/>
                <a:ea typeface="AR PハイカラＰＯＰ体H" panose="020B0600010101010101"/>
              </a:rPr>
              <a:t>円</a:t>
            </a:r>
            <a:endParaRPr lang="en-US" altLang="ja-JP" sz="500" b="1" dirty="0">
              <a:solidFill>
                <a:srgbClr val="FF0000"/>
              </a:solidFill>
              <a:latin typeface="HG丸ｺﾞｼｯｸM-PRO" panose="020F0600000000000000" pitchFamily="50" charset="-128"/>
              <a:ea typeface="AR PハイカラＰＯＰ体H" panose="020B0600010101010101"/>
            </a:endParaRPr>
          </a:p>
          <a:p>
            <a:r>
              <a:rPr kumimoji="1" lang="en-US" altLang="ja-JP" sz="500" b="1" dirty="0">
                <a:solidFill>
                  <a:srgbClr val="0070C0"/>
                </a:solidFill>
                <a:ea typeface="AR PハイカラＰＯＰ体H" panose="020B0600010101010101"/>
              </a:rPr>
              <a:t>7</a:t>
            </a:r>
            <a:r>
              <a:rPr kumimoji="1" lang="ja-JP" altLang="en-US" sz="500" b="1" dirty="0">
                <a:solidFill>
                  <a:srgbClr val="0070C0"/>
                </a:solidFill>
                <a:ea typeface="AR PハイカラＰＯＰ体H" panose="020B0600010101010101"/>
              </a:rPr>
              <a:t>月</a:t>
            </a:r>
            <a:r>
              <a:rPr kumimoji="1" lang="en-US" altLang="ja-JP" sz="500" b="1" dirty="0">
                <a:solidFill>
                  <a:srgbClr val="0070C0"/>
                </a:solidFill>
                <a:ea typeface="AR PハイカラＰＯＰ体H" panose="020B0600010101010101"/>
              </a:rPr>
              <a:t>5</a:t>
            </a:r>
            <a:r>
              <a:rPr kumimoji="1" lang="ja-JP" altLang="en-US" sz="500" b="1" dirty="0">
                <a:solidFill>
                  <a:srgbClr val="0070C0"/>
                </a:solidFill>
                <a:ea typeface="AR PハイカラＰＯＰ体H" panose="020B0600010101010101"/>
              </a:rPr>
              <a:t>日（日）／１</a:t>
            </a:r>
            <a:r>
              <a:rPr kumimoji="1" lang="en-US" altLang="ja-JP" sz="500" b="1" dirty="0">
                <a:solidFill>
                  <a:srgbClr val="0070C0"/>
                </a:solidFill>
                <a:ea typeface="AR PハイカラＰＯＰ体H" panose="020B0600010101010101"/>
              </a:rPr>
              <a:t>0</a:t>
            </a:r>
            <a:r>
              <a:rPr kumimoji="1" lang="ja-JP" altLang="en-US" sz="500" b="1" dirty="0">
                <a:solidFill>
                  <a:srgbClr val="0070C0"/>
                </a:solidFill>
                <a:ea typeface="AR PハイカラＰＯＰ体H" panose="020B0600010101010101"/>
              </a:rPr>
              <a:t>日（金）／</a:t>
            </a:r>
            <a:r>
              <a:rPr kumimoji="1" lang="en-US" altLang="ja-JP" sz="500" b="1" dirty="0">
                <a:solidFill>
                  <a:srgbClr val="0070C0"/>
                </a:solidFill>
                <a:ea typeface="AR PハイカラＰＯＰ体H" panose="020B0600010101010101"/>
              </a:rPr>
              <a:t>18</a:t>
            </a:r>
            <a:r>
              <a:rPr kumimoji="1" lang="ja-JP" altLang="en-US" sz="500" b="1" dirty="0">
                <a:solidFill>
                  <a:srgbClr val="0070C0"/>
                </a:solidFill>
                <a:ea typeface="AR PハイカラＰＯＰ体H" panose="020B0600010101010101"/>
              </a:rPr>
              <a:t>日（土）／</a:t>
            </a:r>
            <a:r>
              <a:rPr kumimoji="1" lang="en-US" altLang="ja-JP" sz="500" b="1" dirty="0">
                <a:solidFill>
                  <a:srgbClr val="0070C0"/>
                </a:solidFill>
                <a:ea typeface="AR PハイカラＰＯＰ体H" panose="020B0600010101010101"/>
              </a:rPr>
              <a:t>26</a:t>
            </a:r>
            <a:r>
              <a:rPr kumimoji="1" lang="ja-JP" altLang="en-US" sz="500" b="1" dirty="0">
                <a:solidFill>
                  <a:srgbClr val="0070C0"/>
                </a:solidFill>
                <a:ea typeface="AR PハイカラＰＯＰ体H" panose="020B0600010101010101"/>
              </a:rPr>
              <a:t>日（日）　　</a:t>
            </a:r>
            <a:r>
              <a:rPr kumimoji="1" lang="en-US" altLang="ja-JP" sz="500" b="1" dirty="0">
                <a:ea typeface="AR PハイカラＰＯＰ体H" panose="020B0600010101010101"/>
              </a:rPr>
              <a:t>12</a:t>
            </a:r>
            <a:r>
              <a:rPr kumimoji="1" lang="ja-JP" altLang="en-US" sz="500" b="1" dirty="0">
                <a:ea typeface="AR PハイカラＰＯＰ体H" panose="020B0600010101010101"/>
              </a:rPr>
              <a:t>：</a:t>
            </a:r>
            <a:r>
              <a:rPr kumimoji="1" lang="en-US" altLang="ja-JP" sz="500" b="1" dirty="0">
                <a:ea typeface="AR PハイカラＰＯＰ体H" panose="020B0600010101010101"/>
              </a:rPr>
              <a:t>00</a:t>
            </a:r>
            <a:r>
              <a:rPr kumimoji="1" lang="ja-JP" altLang="en-US" sz="500" b="1" dirty="0">
                <a:ea typeface="AR PハイカラＰＯＰ体H" panose="020B0600010101010101"/>
              </a:rPr>
              <a:t>～</a:t>
            </a:r>
            <a:r>
              <a:rPr kumimoji="1" lang="en-US" altLang="ja-JP" sz="500" b="1" dirty="0">
                <a:ea typeface="AR PハイカラＰＯＰ体H" panose="020B0600010101010101"/>
              </a:rPr>
              <a:t>17</a:t>
            </a:r>
            <a:r>
              <a:rPr kumimoji="1" lang="ja-JP" altLang="en-US" sz="500" b="1" dirty="0">
                <a:ea typeface="AR PハイカラＰＯＰ体H" panose="020B0600010101010101"/>
              </a:rPr>
              <a:t>：</a:t>
            </a:r>
            <a:r>
              <a:rPr kumimoji="1" lang="en-US" altLang="ja-JP" sz="500" b="1" dirty="0">
                <a:ea typeface="AR PハイカラＰＯＰ体H" panose="020B0600010101010101"/>
              </a:rPr>
              <a:t>00※</a:t>
            </a:r>
            <a:r>
              <a:rPr kumimoji="1" lang="ja-JP" altLang="en-US" sz="500" b="1" dirty="0">
                <a:ea typeface="AR PハイカラＰＯＰ体H" panose="020B0600010101010101"/>
              </a:rPr>
              <a:t>要予約</a:t>
            </a:r>
          </a:p>
        </p:txBody>
      </p:sp>
      <p:pic>
        <p:nvPicPr>
          <p:cNvPr id="37" name="図 36">
            <a:extLst>
              <a:ext uri="{FF2B5EF4-FFF2-40B4-BE49-F238E27FC236}">
                <a16:creationId xmlns:a16="http://schemas.microsoft.com/office/drawing/2014/main" id="{56C14681-1EE1-42A0-A5B5-7682920CFA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06042" y="6199093"/>
            <a:ext cx="2158947" cy="1489918"/>
          </a:xfrm>
          <a:prstGeom prst="rect">
            <a:avLst/>
          </a:prstGeom>
        </p:spPr>
      </p:pic>
      <p:sp>
        <p:nvSpPr>
          <p:cNvPr id="41" name="吹き出し: 角を丸めた四角形 40">
            <a:extLst>
              <a:ext uri="{FF2B5EF4-FFF2-40B4-BE49-F238E27FC236}">
                <a16:creationId xmlns:a16="http://schemas.microsoft.com/office/drawing/2014/main" id="{DA1AFB35-895D-4FD5-9F3C-C92CD3DB1C68}"/>
              </a:ext>
            </a:extLst>
          </p:cNvPr>
          <p:cNvSpPr/>
          <p:nvPr/>
        </p:nvSpPr>
        <p:spPr>
          <a:xfrm>
            <a:off x="2097650" y="7359060"/>
            <a:ext cx="393419" cy="257126"/>
          </a:xfrm>
          <a:prstGeom prst="wedgeRoundRectCallout">
            <a:avLst>
              <a:gd name="adj1" fmla="val -59741"/>
              <a:gd name="adj2" fmla="val -77709"/>
              <a:gd name="adj3" fmla="val 16667"/>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4BBED331-4FFB-4387-9E89-05591AF76630}"/>
              </a:ext>
            </a:extLst>
          </p:cNvPr>
          <p:cNvSpPr txBox="1"/>
          <p:nvPr/>
        </p:nvSpPr>
        <p:spPr>
          <a:xfrm>
            <a:off x="2031027" y="7363532"/>
            <a:ext cx="589840" cy="276999"/>
          </a:xfrm>
          <a:prstGeom prst="rect">
            <a:avLst/>
          </a:prstGeom>
          <a:noFill/>
        </p:spPr>
        <p:txBody>
          <a:bodyPr wrap="square" rtlCol="0">
            <a:spAutoFit/>
          </a:bodyPr>
          <a:lstStyle/>
          <a:p>
            <a:r>
              <a:rPr kumimoji="1" lang="ja-JP" altLang="en-US" sz="600" b="1" dirty="0">
                <a:solidFill>
                  <a:srgbClr val="FF0000"/>
                </a:solidFill>
              </a:rPr>
              <a:t>つま先は</a:t>
            </a:r>
            <a:endParaRPr kumimoji="1" lang="en-US" altLang="ja-JP" sz="600" b="1" dirty="0">
              <a:solidFill>
                <a:srgbClr val="FF0000"/>
              </a:solidFill>
            </a:endParaRPr>
          </a:p>
          <a:p>
            <a:r>
              <a:rPr kumimoji="1" lang="ja-JP" altLang="en-US" sz="600" b="1" dirty="0">
                <a:solidFill>
                  <a:srgbClr val="FF0000"/>
                </a:solidFill>
              </a:rPr>
              <a:t>手前に！</a:t>
            </a:r>
          </a:p>
        </p:txBody>
      </p:sp>
      <p:sp>
        <p:nvSpPr>
          <p:cNvPr id="53" name="テキスト ボックス 52">
            <a:extLst>
              <a:ext uri="{FF2B5EF4-FFF2-40B4-BE49-F238E27FC236}">
                <a16:creationId xmlns:a16="http://schemas.microsoft.com/office/drawing/2014/main" id="{56EBC688-4B0E-4614-9173-A76E86F6527F}"/>
              </a:ext>
            </a:extLst>
          </p:cNvPr>
          <p:cNvSpPr txBox="1"/>
          <p:nvPr/>
        </p:nvSpPr>
        <p:spPr>
          <a:xfrm>
            <a:off x="738516" y="6050711"/>
            <a:ext cx="589840" cy="276999"/>
          </a:xfrm>
          <a:prstGeom prst="rect">
            <a:avLst/>
          </a:prstGeom>
          <a:noFill/>
        </p:spPr>
        <p:txBody>
          <a:bodyPr wrap="square" rtlCol="0">
            <a:spAutoFit/>
          </a:bodyPr>
          <a:lstStyle/>
          <a:p>
            <a:r>
              <a:rPr kumimoji="1" lang="ja-JP" altLang="en-US" sz="600" b="1" dirty="0">
                <a:solidFill>
                  <a:srgbClr val="FF0000"/>
                </a:solidFill>
              </a:rPr>
              <a:t>つま先は</a:t>
            </a:r>
            <a:endParaRPr kumimoji="1" lang="en-US" altLang="ja-JP" sz="600" b="1" dirty="0">
              <a:solidFill>
                <a:srgbClr val="FF0000"/>
              </a:solidFill>
            </a:endParaRPr>
          </a:p>
          <a:p>
            <a:r>
              <a:rPr kumimoji="1" lang="ja-JP" altLang="en-US" sz="600" b="1" dirty="0">
                <a:solidFill>
                  <a:srgbClr val="FF0000"/>
                </a:solidFill>
              </a:rPr>
              <a:t>遠くに！</a:t>
            </a:r>
          </a:p>
        </p:txBody>
      </p:sp>
      <p:sp>
        <p:nvSpPr>
          <p:cNvPr id="54" name="吹き出し: 角を丸めた四角形 53">
            <a:extLst>
              <a:ext uri="{FF2B5EF4-FFF2-40B4-BE49-F238E27FC236}">
                <a16:creationId xmlns:a16="http://schemas.microsoft.com/office/drawing/2014/main" id="{1630C622-F026-4B01-B93D-DC1AD3EB29C6}"/>
              </a:ext>
            </a:extLst>
          </p:cNvPr>
          <p:cNvSpPr/>
          <p:nvPr/>
        </p:nvSpPr>
        <p:spPr>
          <a:xfrm>
            <a:off x="798225" y="6059643"/>
            <a:ext cx="393419" cy="257126"/>
          </a:xfrm>
          <a:prstGeom prst="wedgeRoundRectCallout">
            <a:avLst>
              <a:gd name="adj1" fmla="val -68680"/>
              <a:gd name="adj2" fmla="val -51873"/>
              <a:gd name="adj3" fmla="val 16667"/>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16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CC2A00-6DCC-418A-B162-603512104ED6}"/>
              </a:ext>
            </a:extLst>
          </p:cNvPr>
          <p:cNvSpPr/>
          <p:nvPr/>
        </p:nvSpPr>
        <p:spPr>
          <a:xfrm>
            <a:off x="214350" y="7030159"/>
            <a:ext cx="1543395" cy="2188000"/>
          </a:xfrm>
          <a:prstGeom prst="rect">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accent6">
                  <a:lumMod val="50000"/>
                </a:schemeClr>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1" y="3511713"/>
            <a:ext cx="2715112" cy="2372306"/>
          </a:xfrm>
          <a:prstGeom prst="rect">
            <a:avLst/>
          </a:prstGeom>
        </p:spPr>
      </p:pic>
      <p:sp>
        <p:nvSpPr>
          <p:cNvPr id="36" name="テキスト ボックス 35">
            <a:extLst>
              <a:ext uri="{FF2B5EF4-FFF2-40B4-BE49-F238E27FC236}">
                <a16:creationId xmlns:a16="http://schemas.microsoft.com/office/drawing/2014/main" id="{17977B1E-A1D0-4488-A71E-469C902CD4A2}"/>
              </a:ext>
            </a:extLst>
          </p:cNvPr>
          <p:cNvSpPr txBox="1"/>
          <p:nvPr/>
        </p:nvSpPr>
        <p:spPr>
          <a:xfrm>
            <a:off x="876780" y="185647"/>
            <a:ext cx="6778779" cy="1554041"/>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皆さんは「天の川」と「螢」を今までに何回観たことがありますか？私にとって一生の間に一回でも多く見たいと思うのは、「天の川」と「螢」です。</a:t>
            </a: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大阪で生まれ</a:t>
            </a:r>
            <a:r>
              <a:rPr lang="en-US" altLang="ja-JP" sz="1100" dirty="0">
                <a:latin typeface="ＭＳ Ｐゴシック" panose="020B0600070205080204" pitchFamily="50" charset="-128"/>
                <a:ea typeface="ＭＳ Ｐゴシック" panose="020B0600070205080204" pitchFamily="50" charset="-128"/>
              </a:rPr>
              <a:t>3</a:t>
            </a:r>
            <a:r>
              <a:rPr lang="ja-JP" altLang="ja-JP" sz="1100" dirty="0">
                <a:latin typeface="ＭＳ Ｐゴシック" panose="020B0600070205080204" pitchFamily="50" charset="-128"/>
                <a:ea typeface="ＭＳ Ｐゴシック" panose="020B0600070205080204" pitchFamily="50" charset="-128"/>
              </a:rPr>
              <a:t>歳から三重県四日市で育ちました。</a:t>
            </a:r>
            <a:r>
              <a:rPr lang="en-US" altLang="ja-JP" sz="1100" dirty="0">
                <a:latin typeface="ＭＳ Ｐゴシック" panose="020B0600070205080204" pitchFamily="50" charset="-128"/>
                <a:ea typeface="ＭＳ Ｐゴシック" panose="020B0600070205080204" pitchFamily="50" charset="-128"/>
              </a:rPr>
              <a:t>60</a:t>
            </a:r>
            <a:r>
              <a:rPr lang="ja-JP" altLang="ja-JP" sz="1100" dirty="0">
                <a:latin typeface="ＭＳ Ｐゴシック" panose="020B0600070205080204" pitchFamily="50" charset="-128"/>
                <a:ea typeface="ＭＳ Ｐゴシック" panose="020B0600070205080204" pitchFamily="50" charset="-128"/>
              </a:rPr>
              <a:t>年以上前の四日市は、かなり田舎でしたが、天の川も螢も観たことがありませんでした。</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私が小学生低学年の時に東洋一と言われた四日市コンビナートが出来ました。四日市ぜんそくの町として公害で有名になりましたが、煙突の煙で空が暗くなっているかというと、そうではありません。四日市ぜんそくの原因は煙突から吐き出される二酸化硫黄ですが透明なので、四日市の空を見ても公害のイメージが全くありません。</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夜中も煌々とコン</a:t>
            </a:r>
            <a:r>
              <a:rPr lang="ja-JP" altLang="en-US" sz="1100" dirty="0">
                <a:latin typeface="ＭＳ Ｐゴシック" panose="020B0600070205080204" pitchFamily="50" charset="-128"/>
                <a:ea typeface="ＭＳ Ｐゴシック" panose="020B0600070205080204" pitchFamily="50" charset="-128"/>
              </a:rPr>
              <a:t>ビ</a:t>
            </a:r>
            <a:r>
              <a:rPr lang="ja-JP" altLang="ja-JP" sz="1100" dirty="0">
                <a:latin typeface="ＭＳ Ｐゴシック" panose="020B0600070205080204" pitchFamily="50" charset="-128"/>
                <a:ea typeface="ＭＳ Ｐゴシック" panose="020B0600070205080204" pitchFamily="50" charset="-128"/>
              </a:rPr>
              <a:t>ナートの照明がついて空は明るく当然、天の川は見えず大人になっても天の川がどのように見えるのか全く知りませんでした。螢は、絵本や歌の本を見て八月のお盆の頃に観られるものと</a:t>
            </a:r>
          </a:p>
          <a:p>
            <a:r>
              <a:rPr lang="ja-JP" altLang="en-US" sz="1050" dirty="0">
                <a:latin typeface="ＭＳ Ｐゴシック" panose="020B0600070205080204" pitchFamily="50" charset="-128"/>
                <a:ea typeface="ＭＳ Ｐゴシック" panose="020B0600070205080204" pitchFamily="50" charset="-128"/>
              </a:rPr>
              <a:t>　</a:t>
            </a:r>
            <a:endParaRPr lang="ja-JP" altLang="ja-JP" sz="1300" dirty="0"/>
          </a:p>
        </p:txBody>
      </p:sp>
      <p:sp>
        <p:nvSpPr>
          <p:cNvPr id="40" name="テキスト ボックス 39">
            <a:extLst>
              <a:ext uri="{FF2B5EF4-FFF2-40B4-BE49-F238E27FC236}">
                <a16:creationId xmlns:a16="http://schemas.microsoft.com/office/drawing/2014/main" id="{F3937CC3-53EE-4D3F-8547-E1D9618557AD}"/>
              </a:ext>
            </a:extLst>
          </p:cNvPr>
          <p:cNvSpPr txBox="1"/>
          <p:nvPr/>
        </p:nvSpPr>
        <p:spPr>
          <a:xfrm>
            <a:off x="7550640" y="191606"/>
            <a:ext cx="400110" cy="3136298"/>
          </a:xfrm>
          <a:prstGeom prst="rect">
            <a:avLst/>
          </a:prstGeom>
          <a:noFill/>
        </p:spPr>
        <p:txBody>
          <a:bodyPr vert="eaVert" wrap="square" rtlCol="0">
            <a:spAutoFit/>
          </a:bodyPr>
          <a:lstStyle/>
          <a:p>
            <a:r>
              <a:rPr lang="en-US" altLang="ja-JP" sz="1400" b="1" dirty="0"/>
              <a:t>【</a:t>
            </a:r>
            <a:r>
              <a:rPr lang="ja-JP" altLang="en-US" sz="1400" b="1" dirty="0"/>
              <a:t>「天の川」と「蛍」</a:t>
            </a:r>
            <a:r>
              <a:rPr lang="en-US" altLang="ja-JP" sz="1400" b="1" dirty="0"/>
              <a:t>】</a:t>
            </a:r>
            <a:r>
              <a:rPr lang="ja-JP" altLang="en-US" sz="1400" b="1" dirty="0"/>
              <a:t>　　　　　　　　　　　　　　　　　</a:t>
            </a:r>
            <a:endParaRPr lang="ja-JP" altLang="ja-JP" sz="1400" b="1" dirty="0"/>
          </a:p>
        </p:txBody>
      </p:sp>
      <p:sp>
        <p:nvSpPr>
          <p:cNvPr id="49" name="テキスト ボックス 48">
            <a:extLst>
              <a:ext uri="{FF2B5EF4-FFF2-40B4-BE49-F238E27FC236}">
                <a16:creationId xmlns:a16="http://schemas.microsoft.com/office/drawing/2014/main" id="{F449A13C-B9D8-486F-9191-EB0B161966FA}"/>
              </a:ext>
            </a:extLst>
          </p:cNvPr>
          <p:cNvSpPr txBox="1"/>
          <p:nvPr/>
        </p:nvSpPr>
        <p:spPr>
          <a:xfrm>
            <a:off x="2789154" y="3398840"/>
            <a:ext cx="3062377" cy="1273326"/>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前回は、遺言を残すなら公正証書遺言がお勧めです。ということを書きました。 </a:t>
            </a:r>
          </a:p>
          <a:p>
            <a:r>
              <a:rPr lang="ja-JP" altLang="en-US" sz="1100" dirty="0">
                <a:latin typeface="ＭＳ Ｐゴシック" panose="020B0600070205080204" pitchFamily="50" charset="-128"/>
                <a:ea typeface="ＭＳ Ｐゴシック" panose="020B0600070205080204" pitchFamily="50" charset="-128"/>
              </a:rPr>
              <a:t>　では、公正証書遺言とはどんな遺言でしょうか。公正証書遺言は公証人役場で、証人立会い</a:t>
            </a:r>
          </a:p>
          <a:p>
            <a:r>
              <a:rPr lang="ja-JP" altLang="en-US" sz="1100" dirty="0">
                <a:latin typeface="ＭＳ Ｐゴシック" panose="020B0600070205080204" pitchFamily="50" charset="-128"/>
                <a:ea typeface="ＭＳ Ｐゴシック" panose="020B0600070205080204" pitchFamily="50" charset="-128"/>
              </a:rPr>
              <a:t>のもと、公証人が内容を確認して作成する遺言です。専門家である公証人や証人が立ち会う</a:t>
            </a:r>
          </a:p>
          <a:p>
            <a:r>
              <a:rPr lang="ja-JP" altLang="en-US" sz="1100" dirty="0">
                <a:latin typeface="ＭＳ Ｐゴシック" panose="020B0600070205080204" pitchFamily="50" charset="-128"/>
                <a:ea typeface="ＭＳ Ｐゴシック" panose="020B0600070205080204" pitchFamily="50" charset="-128"/>
              </a:rPr>
              <a:t>ので、間違いがほとんどない遺言がで</a:t>
            </a:r>
            <a:endParaRPr lang="en-US" altLang="ja-JP" sz="11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1900363E-5159-425C-B02F-DD397D7477B7}"/>
              </a:ext>
            </a:extLst>
          </p:cNvPr>
          <p:cNvSpPr txBox="1"/>
          <p:nvPr/>
        </p:nvSpPr>
        <p:spPr>
          <a:xfrm>
            <a:off x="5623103" y="3466921"/>
            <a:ext cx="615553" cy="2726272"/>
          </a:xfrm>
          <a:prstGeom prst="rect">
            <a:avLst/>
          </a:prstGeom>
          <a:noFill/>
        </p:spPr>
        <p:txBody>
          <a:bodyPr vert="eaVert" wrap="square" rtlCol="0">
            <a:spAutoFit/>
          </a:bodyPr>
          <a:lstStyle/>
          <a:p>
            <a:r>
              <a:rPr lang="en-US" altLang="ja-JP" sz="1400" b="1" dirty="0"/>
              <a:t>【</a:t>
            </a:r>
            <a:r>
              <a:rPr lang="ja-JP" altLang="en-US" sz="1400" b="1" dirty="0"/>
              <a:t>遺言についての一言知識</a:t>
            </a:r>
            <a:r>
              <a:rPr lang="en-US" altLang="ja-JP" sz="1400" b="1" dirty="0"/>
              <a:t>】</a:t>
            </a:r>
          </a:p>
          <a:p>
            <a:r>
              <a:rPr lang="ja-JP" altLang="en-US" sz="1400" b="1" dirty="0">
                <a:latin typeface="+mn-ea"/>
              </a:rPr>
              <a:t>　　</a:t>
            </a:r>
            <a:endParaRPr kumimoji="1" lang="ja-JP" altLang="en-US" sz="1400" b="1" dirty="0"/>
          </a:p>
        </p:txBody>
      </p:sp>
      <p:sp>
        <p:nvSpPr>
          <p:cNvPr id="53" name="テキスト ボックス 52">
            <a:extLst>
              <a:ext uri="{FF2B5EF4-FFF2-40B4-BE49-F238E27FC236}">
                <a16:creationId xmlns:a16="http://schemas.microsoft.com/office/drawing/2014/main" id="{B6B57ADD-A57E-45EF-803A-D1411C68EB93}"/>
              </a:ext>
            </a:extLst>
          </p:cNvPr>
          <p:cNvSpPr txBox="1"/>
          <p:nvPr/>
        </p:nvSpPr>
        <p:spPr>
          <a:xfrm>
            <a:off x="2709805" y="4631174"/>
            <a:ext cx="3170099" cy="1236707"/>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きる上に公証人役場で遺言を預かってくれるので、安全な遺言と言えます。ただ、作成するときに相続人の戸籍などの書類をそろえたり、文章を事前に推敲したりする必要があり、お一人では大変な場合は、専門家に相談されるとよいと思い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en-US" altLang="ja-JP" sz="900" dirty="0">
                <a:latin typeface="ＭＳ Ｐゴシック" panose="020B0600070205080204" pitchFamily="50" charset="-128"/>
                <a:ea typeface="ＭＳ Ｐゴシック" panose="020B0600070205080204" pitchFamily="50" charset="-128"/>
              </a:rPr>
              <a:t>【</a:t>
            </a:r>
            <a:r>
              <a:rPr lang="ja-JP" altLang="en-US" sz="900" b="1" dirty="0">
                <a:latin typeface="ＭＳ Ｐゴシック" panose="020B0600070205080204" pitchFamily="50" charset="-128"/>
                <a:ea typeface="ＭＳ Ｐゴシック" panose="020B0600070205080204" pitchFamily="50" charset="-128"/>
              </a:rPr>
              <a:t>行政書士</a:t>
            </a:r>
            <a:endParaRPr lang="en-US" altLang="ja-JP" sz="900" b="1" dirty="0">
              <a:latin typeface="ＭＳ Ｐゴシック" panose="020B0600070205080204" pitchFamily="50" charset="-128"/>
              <a:ea typeface="ＭＳ Ｐゴシック" panose="020B0600070205080204" pitchFamily="50" charset="-128"/>
            </a:endParaRPr>
          </a:p>
          <a:p>
            <a:r>
              <a:rPr lang="ja-JP" altLang="en-US" sz="900" b="1" dirty="0">
                <a:latin typeface="ＭＳ Ｐゴシック" panose="020B0600070205080204" pitchFamily="50" charset="-128"/>
                <a:ea typeface="ＭＳ Ｐゴシック" panose="020B0600070205080204" pitchFamily="50" charset="-128"/>
              </a:rPr>
              <a:t>　こいでたくや事務所</a:t>
            </a:r>
            <a:r>
              <a:rPr lang="en-US" altLang="ja-JP" sz="900"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小出卓也</a:t>
            </a:r>
          </a:p>
        </p:txBody>
      </p:sp>
      <p:sp>
        <p:nvSpPr>
          <p:cNvPr id="54" name="テキスト ボックス 53">
            <a:extLst>
              <a:ext uri="{FF2B5EF4-FFF2-40B4-BE49-F238E27FC236}">
                <a16:creationId xmlns:a16="http://schemas.microsoft.com/office/drawing/2014/main" id="{BE011395-EC7C-438E-890C-4F9132DEFAA9}"/>
              </a:ext>
            </a:extLst>
          </p:cNvPr>
          <p:cNvSpPr txBox="1"/>
          <p:nvPr/>
        </p:nvSpPr>
        <p:spPr>
          <a:xfrm>
            <a:off x="5208101" y="6882862"/>
            <a:ext cx="353943" cy="1439790"/>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a:t>
            </a:r>
            <a:endParaRPr lang="ja-JP" altLang="ja-JP" sz="11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51994AE1-3263-4E1F-A90E-3CD9501A4F67}"/>
              </a:ext>
            </a:extLst>
          </p:cNvPr>
          <p:cNvSpPr txBox="1"/>
          <p:nvPr/>
        </p:nvSpPr>
        <p:spPr>
          <a:xfrm>
            <a:off x="7655805" y="9542281"/>
            <a:ext cx="400110" cy="1328803"/>
          </a:xfrm>
          <a:prstGeom prst="rect">
            <a:avLst/>
          </a:prstGeom>
          <a:noFill/>
        </p:spPr>
        <p:txBody>
          <a:bodyPr vert="eaVert" wrap="square" rtlCol="0">
            <a:spAutoFit/>
          </a:bodyPr>
          <a:lstStyle/>
          <a:p>
            <a:r>
              <a:rPr kumimoji="1" lang="en-US" altLang="ja-JP" sz="1400" b="1" dirty="0"/>
              <a:t>【</a:t>
            </a:r>
            <a:r>
              <a:rPr kumimoji="1" lang="ja-JP" altLang="en-US" sz="1400" b="1" dirty="0"/>
              <a:t>編集後記</a:t>
            </a:r>
            <a:r>
              <a:rPr kumimoji="1" lang="en-US" altLang="ja-JP" sz="1400" b="1" dirty="0"/>
              <a:t>】</a:t>
            </a:r>
            <a:endParaRPr kumimoji="1" lang="ja-JP" altLang="en-US" sz="1400" b="1" dirty="0"/>
          </a:p>
        </p:txBody>
      </p:sp>
      <p:sp>
        <p:nvSpPr>
          <p:cNvPr id="34" name="テキスト ボックス 33">
            <a:extLst>
              <a:ext uri="{FF2B5EF4-FFF2-40B4-BE49-F238E27FC236}">
                <a16:creationId xmlns:a16="http://schemas.microsoft.com/office/drawing/2014/main" id="{379D9042-844F-4109-B7D0-C43C6C83E4A8}"/>
              </a:ext>
            </a:extLst>
          </p:cNvPr>
          <p:cNvSpPr txBox="1"/>
          <p:nvPr/>
        </p:nvSpPr>
        <p:spPr>
          <a:xfrm>
            <a:off x="862554" y="9647191"/>
            <a:ext cx="6955750" cy="1209675"/>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なが―い休店期間が過ぎ、いよいよはれの日サロンも再スタートとなりました。</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このはれの日通信も第三号、皆さんと会えない時期に何ができるのか？スタッフで一生懸命考えて素人なりに四苦八苦しながら作っておりますが、</a:t>
            </a:r>
          </a:p>
          <a:p>
            <a:r>
              <a:rPr lang="ja-JP" altLang="ja-JP" sz="1100" dirty="0">
                <a:latin typeface="ＭＳ Ｐゴシック" panose="020B0600070205080204" pitchFamily="50" charset="-128"/>
                <a:ea typeface="ＭＳ Ｐゴシック" panose="020B0600070205080204" pitchFamily="50" charset="-128"/>
              </a:rPr>
              <a:t>「ありがとうね！楽しみにしてるよ！」ってお声をいただき感謝感激です。</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まだまだコロナも予断を許しませんが、このような紙面や</a:t>
            </a:r>
            <a:r>
              <a:rPr lang="ja-JP" altLang="en-US" sz="1100" dirty="0">
                <a:latin typeface="ＭＳ Ｐゴシック" panose="020B0600070205080204" pitchFamily="50" charset="-128"/>
                <a:ea typeface="ＭＳ Ｐゴシック" panose="020B0600070205080204" pitchFamily="50" charset="-128"/>
              </a:rPr>
              <a:t>ＷＥＢ</a:t>
            </a:r>
            <a:r>
              <a:rPr lang="ja-JP" altLang="ja-JP" sz="1100" dirty="0">
                <a:latin typeface="ＭＳ Ｐゴシック" panose="020B0600070205080204" pitchFamily="50" charset="-128"/>
                <a:ea typeface="ＭＳ Ｐゴシック" panose="020B0600070205080204" pitchFamily="50" charset="-128"/>
              </a:rPr>
              <a:t>を使って</a:t>
            </a:r>
          </a:p>
          <a:p>
            <a:r>
              <a:rPr lang="ja-JP" altLang="ja-JP" sz="1100" dirty="0">
                <a:latin typeface="ＭＳ Ｐゴシック" panose="020B0600070205080204" pitchFamily="50" charset="-128"/>
                <a:ea typeface="ＭＳ Ｐゴシック" panose="020B0600070205080204" pitchFamily="50" charset="-128"/>
              </a:rPr>
              <a:t>色々なチャレンジをしていきたいと思っております。</a:t>
            </a:r>
          </a:p>
          <a:p>
            <a:r>
              <a:rPr lang="ja-JP" altLang="ja-JP" sz="1100" dirty="0">
                <a:latin typeface="ＭＳ Ｐゴシック" panose="020B0600070205080204" pitchFamily="50" charset="-128"/>
                <a:ea typeface="ＭＳ Ｐゴシック" panose="020B0600070205080204" pitchFamily="50" charset="-128"/>
              </a:rPr>
              <a:t>これからの新しいはれの日サロンにご期待くださいね！</a:t>
            </a:r>
          </a:p>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ご意見、ご感想も編集部までお送りください。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はれの日サロン</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副代表</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太田　道生</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ja-JP" altLang="ja-JP" sz="1100" dirty="0">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C057208A-28A8-4484-A3D4-70E8DBA833E5}"/>
              </a:ext>
            </a:extLst>
          </p:cNvPr>
          <p:cNvSpPr txBox="1"/>
          <p:nvPr/>
        </p:nvSpPr>
        <p:spPr>
          <a:xfrm>
            <a:off x="384337" y="1721916"/>
            <a:ext cx="7271221" cy="1619872"/>
          </a:xfrm>
          <a:prstGeom prst="rect">
            <a:avLst/>
          </a:prstGeom>
          <a:noFill/>
        </p:spPr>
        <p:txBody>
          <a:bodyPr vert="eaVert" wrap="square" rtlCol="0">
            <a:spAutoFit/>
          </a:bodyPr>
          <a:lstStyle/>
          <a:p>
            <a:r>
              <a:rPr lang="ja-JP" altLang="ja-JP" sz="1200" dirty="0">
                <a:latin typeface="ＭＳ Ｐゴシック" panose="020B0600070205080204" pitchFamily="50" charset="-128"/>
                <a:ea typeface="ＭＳ Ｐゴシック" panose="020B0600070205080204" pitchFamily="50" charset="-128"/>
              </a:rPr>
              <a:t>勝手に思い込んでいました。</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螢が</a:t>
            </a:r>
            <a:r>
              <a:rPr lang="ja-JP" altLang="ja-JP" sz="1100" dirty="0">
                <a:latin typeface="ＭＳ Ｐゴシック" panose="020B0600070205080204" pitchFamily="50" charset="-128"/>
                <a:ea typeface="ＭＳ Ｐゴシック" panose="020B0600070205080204" pitchFamily="50" charset="-128"/>
              </a:rPr>
              <a:t>飛ぶのは五月、六月だというのを知ったのは四十歳を過ぎてからです。</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今まで子供を連れて色々な場所に行って、螢と天の川に挑戦して来ましたが、雨男の私は空に横たわる天の川は、奄美大島で一回だけしか観たこと</a:t>
            </a:r>
            <a:r>
              <a:rPr lang="ja-JP" altLang="en-US" sz="1100" dirty="0">
                <a:latin typeface="ＭＳ Ｐゴシック" panose="020B0600070205080204" pitchFamily="50" charset="-128"/>
                <a:ea typeface="ＭＳ Ｐゴシック" panose="020B0600070205080204" pitchFamily="50" charset="-128"/>
              </a:rPr>
              <a:t>がなく、</a:t>
            </a:r>
            <a:r>
              <a:rPr lang="ja-JP" altLang="ja-JP" sz="1100" dirty="0">
                <a:latin typeface="ＭＳ Ｐゴシック" panose="020B0600070205080204" pitchFamily="50" charset="-128"/>
                <a:ea typeface="ＭＳ Ｐゴシック" panose="020B0600070205080204" pitchFamily="50" charset="-128"/>
              </a:rPr>
              <a:t>螢の乱舞する光景は、まだ観たことがありません。</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美しい自然環境でないと観られない螢と天の川を、これからもずっと追いかけていきたいと思っています。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だから環境に優しい生活を心がけています。</a:t>
            </a:r>
          </a:p>
          <a:p>
            <a:r>
              <a:rPr lang="en-US" altLang="ja-JP" sz="1100" dirty="0">
                <a:latin typeface="ＭＳ Ｐゴシック" panose="020B0600070205080204" pitchFamily="50" charset="-128"/>
                <a:ea typeface="ＭＳ Ｐゴシック" panose="020B0600070205080204" pitchFamily="50" charset="-128"/>
              </a:rPr>
              <a:t>   </a:t>
            </a:r>
            <a:r>
              <a:rPr lang="ja-JP" altLang="en-US" sz="1100" b="1" dirty="0">
                <a:latin typeface="ＭＳ Ｐゴシック" panose="020B0600070205080204" pitchFamily="50" charset="-128"/>
                <a:ea typeface="ＭＳ Ｐゴシック" panose="020B0600070205080204" pitchFamily="50" charset="-128"/>
              </a:rPr>
              <a:t>　</a:t>
            </a:r>
            <a:endParaRPr lang="en-US" altLang="ja-JP" sz="1100" b="1" dirty="0">
              <a:latin typeface="ＭＳ Ｐゴシック" panose="020B0600070205080204" pitchFamily="50" charset="-128"/>
              <a:ea typeface="ＭＳ Ｐゴシック" panose="020B0600070205080204" pitchFamily="50" charset="-128"/>
            </a:endParaRPr>
          </a:p>
          <a:p>
            <a:r>
              <a:rPr lang="en-US" altLang="ja-JP" sz="1100" b="1" dirty="0">
                <a:latin typeface="ＭＳ Ｐゴシック" panose="020B0600070205080204" pitchFamily="50" charset="-128"/>
                <a:ea typeface="ＭＳ Ｐゴシック" panose="020B0600070205080204" pitchFamily="50" charset="-128"/>
              </a:rPr>
              <a:t>【</a:t>
            </a:r>
            <a:r>
              <a:rPr lang="ja-JP" altLang="en-US" sz="1100" b="1" dirty="0">
                <a:latin typeface="ＭＳ Ｐゴシック" panose="020B0600070205080204" pitchFamily="50" charset="-128"/>
                <a:ea typeface="ＭＳ Ｐゴシック" panose="020B0600070205080204" pitchFamily="50" charset="-128"/>
              </a:rPr>
              <a:t>クロダマハウス</a:t>
            </a:r>
            <a:r>
              <a:rPr lang="en-US" altLang="ja-JP" sz="1100" b="1" dirty="0">
                <a:latin typeface="ＭＳ Ｐゴシック" panose="020B0600070205080204" pitchFamily="50" charset="-128"/>
                <a:ea typeface="ＭＳ Ｐゴシック" panose="020B0600070205080204" pitchFamily="50" charset="-128"/>
              </a:rPr>
              <a:t>】</a:t>
            </a:r>
          </a:p>
          <a:p>
            <a:r>
              <a:rPr lang="ja-JP" altLang="en-US" sz="1100" dirty="0">
                <a:latin typeface="ＭＳ Ｐゴシック" panose="020B0600070205080204" pitchFamily="50" charset="-128"/>
                <a:ea typeface="ＭＳ Ｐゴシック" panose="020B0600070205080204" pitchFamily="50" charset="-128"/>
              </a:rPr>
              <a:t>　　　　　　　　　　黒田逸実</a:t>
            </a:r>
            <a:endParaRPr lang="ja-JP" altLang="ja-JP" sz="1100" dirty="0">
              <a:latin typeface="ＭＳ Ｐゴシック" panose="020B0600070205080204" pitchFamily="50" charset="-128"/>
              <a:ea typeface="ＭＳ Ｐゴシック" panose="020B0600070205080204" pitchFamily="50" charset="-128"/>
            </a:endParaRPr>
          </a:p>
          <a:p>
            <a:r>
              <a:rPr lang="ja-JP" altLang="en-US" sz="1300" dirty="0"/>
              <a:t>　</a:t>
            </a:r>
            <a:endParaRPr lang="en-US" altLang="ja-JP" sz="1100" dirty="0">
              <a:latin typeface="ＭＳ Ｐゴシック" panose="020B0600070205080204" pitchFamily="50" charset="-128"/>
              <a:ea typeface="ＭＳ Ｐゴシック" panose="020B0600070205080204" pitchFamily="50" charset="-128"/>
            </a:endParaRPr>
          </a:p>
          <a:p>
            <a:r>
              <a:rPr lang="ja-JP" altLang="ja-JP" sz="1050" dirty="0">
                <a:latin typeface="ＭＳ Ｐゴシック" panose="020B0600070205080204" pitchFamily="50" charset="-128"/>
                <a:ea typeface="ＭＳ Ｐゴシック" panose="020B0600070205080204" pitchFamily="50" charset="-128"/>
              </a:rPr>
              <a:t>一番お気に入りのレコード</a:t>
            </a: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「ウエルカム　トゥ　マイ　ハート」</a:t>
            </a:r>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ゴギー・グラント</a:t>
            </a:r>
          </a:p>
          <a:p>
            <a:endParaRPr lang="en-US" altLang="ja-JP" sz="800" dirty="0">
              <a:latin typeface="ＭＳ Ｐゴシック" panose="020B0600070205080204" pitchFamily="50" charset="-128"/>
              <a:ea typeface="ＭＳ Ｐゴシック" panose="020B0600070205080204" pitchFamily="50" charset="-128"/>
            </a:endParaRPr>
          </a:p>
          <a:p>
            <a:endParaRPr lang="en-US" altLang="ja-JP" sz="8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　</a:t>
            </a:r>
            <a:endParaRPr lang="ja-JP" altLang="ja-JP" sz="1300" dirty="0"/>
          </a:p>
        </p:txBody>
      </p:sp>
      <p:sp>
        <p:nvSpPr>
          <p:cNvPr id="38" name="テキスト ボックス 37">
            <a:extLst>
              <a:ext uri="{FF2B5EF4-FFF2-40B4-BE49-F238E27FC236}">
                <a16:creationId xmlns:a16="http://schemas.microsoft.com/office/drawing/2014/main" id="{1469361E-3DF0-4302-B15D-8BF063998B7D}"/>
              </a:ext>
            </a:extLst>
          </p:cNvPr>
          <p:cNvSpPr txBox="1"/>
          <p:nvPr/>
        </p:nvSpPr>
        <p:spPr>
          <a:xfrm>
            <a:off x="7400179" y="6852730"/>
            <a:ext cx="538609" cy="3035375"/>
          </a:xfrm>
          <a:prstGeom prst="rect">
            <a:avLst/>
          </a:prstGeom>
          <a:noFill/>
        </p:spPr>
        <p:txBody>
          <a:bodyPr vert="eaVert" wrap="square" rtlCol="0">
            <a:spAutoFit/>
          </a:bodyPr>
          <a:lstStyle/>
          <a:p>
            <a:r>
              <a:rPr lang="en-US" altLang="ja-JP" sz="1200" b="1" dirty="0"/>
              <a:t>【</a:t>
            </a:r>
            <a:r>
              <a:rPr lang="ja-JP" altLang="en-US" sz="1200" b="1" dirty="0"/>
              <a:t>ミラクルＥブレス</a:t>
            </a:r>
            <a:r>
              <a:rPr lang="en-US" altLang="ja-JP" sz="1200" b="1" dirty="0"/>
              <a:t>】</a:t>
            </a:r>
            <a:r>
              <a:rPr lang="ja-JP" altLang="en-US" sz="1100" b="1" dirty="0"/>
              <a:t>で肺活量アップ！</a:t>
            </a:r>
            <a:endParaRPr lang="en-US" altLang="ja-JP" sz="1100" b="1" dirty="0"/>
          </a:p>
          <a:p>
            <a:r>
              <a:rPr lang="ja-JP" altLang="en-US" sz="1100" b="1" dirty="0"/>
              <a:t>　　フェイスラインアップ！姿勢アップ！</a:t>
            </a:r>
            <a:endParaRPr lang="ja-JP" altLang="ja-JP" sz="1400" b="1" dirty="0"/>
          </a:p>
        </p:txBody>
      </p:sp>
      <p:sp>
        <p:nvSpPr>
          <p:cNvPr id="39" name="テキスト ボックス 38">
            <a:extLst>
              <a:ext uri="{FF2B5EF4-FFF2-40B4-BE49-F238E27FC236}">
                <a16:creationId xmlns:a16="http://schemas.microsoft.com/office/drawing/2014/main" id="{5EB3DE77-1D5F-403B-836B-2903B673CC1F}"/>
              </a:ext>
            </a:extLst>
          </p:cNvPr>
          <p:cNvSpPr txBox="1"/>
          <p:nvPr/>
        </p:nvSpPr>
        <p:spPr>
          <a:xfrm>
            <a:off x="4063795" y="6924693"/>
            <a:ext cx="3400931" cy="1410055"/>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若々しい印象を与える三要素は、声・顔・体。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この３つに効く一石三鳥の体操　「ミラクルＥブレス</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英語発音体操</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」は、英語の息と筋肉とリズムを使った、新しいトレーニングです。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日本語を話すときには使わない顔の筋肉を動かすので表情筋がひきしまり、英語ならではの発声法で腹筋を動かすので体幹が鍛えられます。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口、舌、頬の筋肉を鍛えて、滑舌も声も</a:t>
            </a:r>
            <a:endParaRPr lang="ja-JP" altLang="ja-JP" sz="1100" dirty="0">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D8FC994-1AAE-4616-80B9-9294E80B51D2}"/>
              </a:ext>
            </a:extLst>
          </p:cNvPr>
          <p:cNvSpPr txBox="1"/>
          <p:nvPr/>
        </p:nvSpPr>
        <p:spPr>
          <a:xfrm>
            <a:off x="3635066" y="8363992"/>
            <a:ext cx="3877985" cy="1267278"/>
          </a:xfrm>
          <a:prstGeom prst="rect">
            <a:avLst/>
          </a:prstGeom>
          <a:noFill/>
        </p:spPr>
        <p:txBody>
          <a:bodyPr vert="eaVert" wrap="square" rtlCol="0">
            <a:spAutoFit/>
          </a:bodyPr>
          <a:lstStyle/>
          <a:p>
            <a:r>
              <a:rPr lang="ja-JP" altLang="en-US" sz="1100" dirty="0">
                <a:latin typeface="ＭＳ Ｐゴシック" panose="020B0600070205080204" pitchFamily="50" charset="-128"/>
                <a:ea typeface="ＭＳ Ｐゴシック" panose="020B0600070205080204" pitchFamily="50" charset="-128"/>
              </a:rPr>
              <a:t>フェイスラインも美しく！腹式呼吸で体幹を鍛えて、肺活量も姿勢もバランス力もアップ！お腹から声を出してストレス解消！英語の発声法を使うので発音も上達しながら、脳も活性化します。音楽に合わせて身体を動かして、楽しくシェイプアップしましょう！</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英語を知らなくても大丈夫。ワンコインで</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５００円</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どなたでも参加できます。　</a:t>
            </a:r>
            <a:endParaRPr lang="en-US" altLang="ja-JP" sz="1050" dirty="0">
              <a:latin typeface="ＭＳ Ｐゴシック" panose="020B0600070205080204" pitchFamily="50" charset="-128"/>
              <a:ea typeface="ＭＳ Ｐゴシック" panose="020B0600070205080204" pitchFamily="50" charset="-128"/>
            </a:endParaRPr>
          </a:p>
          <a:p>
            <a:r>
              <a:rPr lang="en-US" altLang="ja-JP" sz="1000" b="1" dirty="0">
                <a:latin typeface="ＭＳ Ｐゴシック" panose="020B0600070205080204" pitchFamily="50" charset="-128"/>
                <a:ea typeface="ＭＳ Ｐゴシック" panose="020B0600070205080204" pitchFamily="50" charset="-128"/>
              </a:rPr>
              <a:t>【</a:t>
            </a:r>
            <a:r>
              <a:rPr lang="ja-JP" altLang="en-US" sz="1000" b="1" dirty="0">
                <a:latin typeface="ＭＳ Ｐゴシック" panose="020B0600070205080204" pitchFamily="50" charset="-128"/>
                <a:ea typeface="ＭＳ Ｐゴシック" panose="020B0600070205080204" pitchFamily="50" charset="-128"/>
              </a:rPr>
              <a:t>英語発音体操の会</a:t>
            </a:r>
            <a:r>
              <a:rPr lang="en-US" altLang="ja-JP" sz="1000" b="1" dirty="0">
                <a:latin typeface="ＭＳ Ｐゴシック" panose="020B0600070205080204" pitchFamily="50" charset="-128"/>
                <a:ea typeface="ＭＳ Ｐゴシック" panose="020B0600070205080204" pitchFamily="50" charset="-128"/>
              </a:rPr>
              <a:t>】</a:t>
            </a:r>
            <a:r>
              <a:rPr lang="ja-JP" altLang="en-US" sz="1000" b="1" dirty="0">
                <a:latin typeface="ＭＳ Ｐゴシック" panose="020B0600070205080204" pitchFamily="50" charset="-128"/>
                <a:ea typeface="ＭＳ Ｐゴシック" panose="020B0600070205080204" pitchFamily="50" charset="-128"/>
              </a:rPr>
              <a:t>　　</a:t>
            </a:r>
            <a:endParaRPr lang="en-US" altLang="ja-JP" sz="1000" b="1" dirty="0">
              <a:latin typeface="ＭＳ Ｐゴシック" panose="020B0600070205080204" pitchFamily="50" charset="-128"/>
              <a:ea typeface="ＭＳ Ｐゴシック" panose="020B0600070205080204" pitchFamily="50" charset="-128"/>
            </a:endParaRPr>
          </a:p>
          <a:p>
            <a:r>
              <a:rPr lang="ja-JP" altLang="en-US" sz="1000" b="1" dirty="0">
                <a:latin typeface="ＭＳ Ｐゴシック" panose="020B0600070205080204" pitchFamily="50" charset="-128"/>
                <a:ea typeface="ＭＳ Ｐゴシック" panose="020B0600070205080204" pitchFamily="50" charset="-128"/>
              </a:rPr>
              <a:t>　　　　　　　杉本享子</a:t>
            </a:r>
            <a:endParaRPr lang="ja-JP" altLang="ja-JP" sz="1000" b="1" dirty="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B26491D3-A3D3-4BC8-98D7-4FDF1291A685}"/>
              </a:ext>
            </a:extLst>
          </p:cNvPr>
          <p:cNvSpPr txBox="1"/>
          <p:nvPr/>
        </p:nvSpPr>
        <p:spPr>
          <a:xfrm>
            <a:off x="50579" y="5798718"/>
            <a:ext cx="7829895" cy="553998"/>
          </a:xfrm>
          <a:prstGeom prst="rect">
            <a:avLst/>
          </a:prstGeom>
          <a:noFill/>
        </p:spPr>
        <p:txBody>
          <a:bodyPr wrap="square" rtlCol="0">
            <a:spAutoFit/>
          </a:bodyPr>
          <a:lstStyle/>
          <a:p>
            <a:pPr algn="ctr"/>
            <a:r>
              <a:rPr lang="ja-JP" altLang="ja-JP" sz="1100" dirty="0">
                <a:latin typeface="ＭＳ Ｐゴシック" panose="020B0600070205080204" pitchFamily="50" charset="-128"/>
                <a:ea typeface="ＭＳ Ｐゴシック" panose="020B0600070205080204" pitchFamily="50" charset="-128"/>
              </a:rPr>
              <a:t>　</a:t>
            </a:r>
            <a:r>
              <a:rPr lang="ja-JP" altLang="ja-JP" sz="1500" b="1" dirty="0">
                <a:latin typeface="ＭＳ Ｐゴシック" panose="020B0600070205080204" pitchFamily="50" charset="-128"/>
                <a:ea typeface="ＭＳ Ｐゴシック" panose="020B0600070205080204" pitchFamily="50" charset="-128"/>
              </a:rPr>
              <a:t>今のうちに悩みを解決したいなと思ったら</a:t>
            </a:r>
            <a:br>
              <a:rPr lang="en-US" altLang="ja-JP" sz="1500" b="1" dirty="0">
                <a:latin typeface="ＭＳ Ｐゴシック" panose="020B0600070205080204" pitchFamily="50" charset="-128"/>
                <a:ea typeface="ＭＳ Ｐゴシック" panose="020B0600070205080204" pitchFamily="50" charset="-128"/>
              </a:rPr>
            </a:br>
            <a:r>
              <a:rPr lang="ja-JP" altLang="en-US" sz="1500" b="1" dirty="0">
                <a:latin typeface="ＭＳ Ｐゴシック" panose="020B0600070205080204" pitchFamily="50" charset="-128"/>
                <a:ea typeface="ＭＳ Ｐゴシック" panose="020B0600070205080204" pitchFamily="50" charset="-128"/>
              </a:rPr>
              <a:t>電話：</a:t>
            </a:r>
            <a:r>
              <a:rPr lang="ja-JP" altLang="ja-JP" sz="1500" b="1" dirty="0">
                <a:latin typeface="ＭＳ Ｐゴシック" panose="020B0600070205080204" pitchFamily="50" charset="-128"/>
                <a:ea typeface="ＭＳ Ｐゴシック" panose="020B0600070205080204" pitchFamily="50" charset="-128"/>
              </a:rPr>
              <a:t>０４７－７１０－０２８０　　　</a:t>
            </a:r>
            <a:r>
              <a:rPr lang="en-US" altLang="ja-JP" sz="1500" b="1" u="sng" dirty="0" err="1">
                <a:latin typeface="ＭＳ Ｐゴシック" panose="020B0600070205080204" pitchFamily="50" charset="-128"/>
                <a:ea typeface="ＭＳ Ｐゴシック" panose="020B0600070205080204" pitchFamily="50" charset="-128"/>
                <a:hlinkClick r:id="rId4"/>
              </a:rPr>
              <a:t>info@harenohi.club</a:t>
            </a:r>
            <a:r>
              <a:rPr lang="ja-JP" altLang="ja-JP" sz="1500" b="1" dirty="0">
                <a:latin typeface="ＭＳ Ｐゴシック" panose="020B0600070205080204" pitchFamily="50" charset="-128"/>
                <a:ea typeface="ＭＳ Ｐゴシック" panose="020B0600070205080204" pitchFamily="50" charset="-128"/>
              </a:rPr>
              <a:t>　までご連絡下さい。</a:t>
            </a:r>
            <a:endParaRPr kumimoji="1" lang="ja-JP" altLang="en-US" sz="1500" b="1" dirty="0">
              <a:latin typeface="ＭＳ Ｐゴシック" panose="020B0600070205080204" pitchFamily="50" charset="-128"/>
              <a:ea typeface="ＭＳ Ｐゴシック" panose="020B0600070205080204" pitchFamily="50" charset="-128"/>
            </a:endParaRPr>
          </a:p>
        </p:txBody>
      </p:sp>
      <p:pic>
        <p:nvPicPr>
          <p:cNvPr id="44" name="図 43" descr="時計 が含まれている画像&#10;&#10;自動的に生成された説明">
            <a:extLst>
              <a:ext uri="{FF2B5EF4-FFF2-40B4-BE49-F238E27FC236}">
                <a16:creationId xmlns:a16="http://schemas.microsoft.com/office/drawing/2014/main" id="{18C120B8-AC7B-42C5-B1AC-A0BD70C4A6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28" y="6224133"/>
            <a:ext cx="3887763" cy="613310"/>
          </a:xfrm>
          <a:prstGeom prst="rect">
            <a:avLst/>
          </a:prstGeom>
        </p:spPr>
      </p:pic>
      <p:pic>
        <p:nvPicPr>
          <p:cNvPr id="46" name="図 45" descr="時計, 記号 が含まれている画像&#10;&#10;自動的に生成された説明">
            <a:extLst>
              <a:ext uri="{FF2B5EF4-FFF2-40B4-BE49-F238E27FC236}">
                <a16:creationId xmlns:a16="http://schemas.microsoft.com/office/drawing/2014/main" id="{3DC120FF-83B5-4657-864A-62C99D1754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2854" y="6282622"/>
            <a:ext cx="3350395" cy="528538"/>
          </a:xfrm>
          <a:prstGeom prst="rect">
            <a:avLst/>
          </a:prstGeom>
        </p:spPr>
      </p:pic>
      <p:sp>
        <p:nvSpPr>
          <p:cNvPr id="3" name="正方形/長方形 2">
            <a:extLst>
              <a:ext uri="{FF2B5EF4-FFF2-40B4-BE49-F238E27FC236}">
                <a16:creationId xmlns:a16="http://schemas.microsoft.com/office/drawing/2014/main" id="{BF82D929-BDB9-4F23-969D-0F996EA4AD3E}"/>
              </a:ext>
            </a:extLst>
          </p:cNvPr>
          <p:cNvSpPr/>
          <p:nvPr/>
        </p:nvSpPr>
        <p:spPr>
          <a:xfrm>
            <a:off x="6408132" y="3400638"/>
            <a:ext cx="1606910" cy="23847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accent6">
                  <a:lumMod val="50000"/>
                </a:schemeClr>
              </a:solidFill>
            </a:endParaRPr>
          </a:p>
        </p:txBody>
      </p:sp>
      <p:sp>
        <p:nvSpPr>
          <p:cNvPr id="7" name="正方形/長方形 6">
            <a:extLst>
              <a:ext uri="{FF2B5EF4-FFF2-40B4-BE49-F238E27FC236}">
                <a16:creationId xmlns:a16="http://schemas.microsoft.com/office/drawing/2014/main" id="{F1764237-D038-4E3C-BF19-5780DE676BC9}"/>
              </a:ext>
            </a:extLst>
          </p:cNvPr>
          <p:cNvSpPr/>
          <p:nvPr/>
        </p:nvSpPr>
        <p:spPr>
          <a:xfrm>
            <a:off x="6416547" y="3534499"/>
            <a:ext cx="1606910" cy="1015663"/>
          </a:xfrm>
          <a:prstGeom prst="rect">
            <a:avLst/>
          </a:prstGeom>
        </p:spPr>
        <p:txBody>
          <a:bodyPr wrap="square">
            <a:spAutoFit/>
          </a:bodyPr>
          <a:lstStyle/>
          <a:p>
            <a:r>
              <a:rPr lang="ja-JP" altLang="en-US" sz="1200" b="1" dirty="0">
                <a:solidFill>
                  <a:schemeClr val="accent6">
                    <a:lumMod val="50000"/>
                  </a:schemeClr>
                </a:solidFill>
              </a:rPr>
              <a:t>皆さんと繋がる</a:t>
            </a:r>
            <a:endParaRPr lang="en-US" altLang="ja-JP" sz="1200" b="1" dirty="0">
              <a:solidFill>
                <a:schemeClr val="accent6">
                  <a:lumMod val="50000"/>
                </a:schemeClr>
              </a:solidFill>
            </a:endParaRPr>
          </a:p>
          <a:p>
            <a:r>
              <a:rPr lang="ja-JP" altLang="en-US" sz="1200" b="1" dirty="0">
                <a:solidFill>
                  <a:schemeClr val="accent6">
                    <a:lumMod val="50000"/>
                  </a:schemeClr>
                </a:solidFill>
              </a:rPr>
              <a:t>動画番組も計画中！</a:t>
            </a:r>
            <a:br>
              <a:rPr lang="ja-JP" altLang="en-US" sz="1200" b="1" dirty="0">
                <a:solidFill>
                  <a:schemeClr val="accent6">
                    <a:lumMod val="50000"/>
                  </a:schemeClr>
                </a:solidFill>
              </a:rPr>
            </a:br>
            <a:r>
              <a:rPr lang="ja-JP" altLang="en-US" sz="1200" b="1" dirty="0">
                <a:solidFill>
                  <a:schemeClr val="accent6">
                    <a:lumMod val="50000"/>
                  </a:schemeClr>
                </a:solidFill>
              </a:rPr>
              <a:t>タブレットモニター</a:t>
            </a:r>
            <a:endParaRPr lang="en-US" altLang="ja-JP" sz="1200" b="1" dirty="0">
              <a:solidFill>
                <a:schemeClr val="accent6">
                  <a:lumMod val="50000"/>
                </a:schemeClr>
              </a:solidFill>
            </a:endParaRPr>
          </a:p>
          <a:p>
            <a:r>
              <a:rPr lang="ja-JP" altLang="en-US" sz="1200" b="1" dirty="0">
                <a:solidFill>
                  <a:schemeClr val="accent6">
                    <a:lumMod val="50000"/>
                  </a:schemeClr>
                </a:solidFill>
              </a:rPr>
              <a:t>募集中！！詳しくはご連絡ください！</a:t>
            </a:r>
          </a:p>
        </p:txBody>
      </p:sp>
      <p:cxnSp>
        <p:nvCxnSpPr>
          <p:cNvPr id="45" name="直線コネクタ 44">
            <a:extLst>
              <a:ext uri="{FF2B5EF4-FFF2-40B4-BE49-F238E27FC236}">
                <a16:creationId xmlns:a16="http://schemas.microsoft.com/office/drawing/2014/main" id="{6C87AD4D-4C51-4B85-8C65-C38E141FC868}"/>
              </a:ext>
            </a:extLst>
          </p:cNvPr>
          <p:cNvCxnSpPr>
            <a:cxnSpLocks/>
          </p:cNvCxnSpPr>
          <p:nvPr/>
        </p:nvCxnSpPr>
        <p:spPr>
          <a:xfrm>
            <a:off x="50579" y="3324906"/>
            <a:ext cx="7866335"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pic>
        <p:nvPicPr>
          <p:cNvPr id="11" name="図 10" descr="挿絵, 時計 が含まれている画像&#10;&#10;自動的に生成された説明">
            <a:extLst>
              <a:ext uri="{FF2B5EF4-FFF2-40B4-BE49-F238E27FC236}">
                <a16:creationId xmlns:a16="http://schemas.microsoft.com/office/drawing/2014/main" id="{4DA56624-7663-4477-BFBE-A3A06D453D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3609" y="4594877"/>
            <a:ext cx="1541776" cy="1148358"/>
          </a:xfrm>
          <a:prstGeom prst="rect">
            <a:avLst/>
          </a:prstGeom>
        </p:spPr>
      </p:pic>
      <p:cxnSp>
        <p:nvCxnSpPr>
          <p:cNvPr id="52" name="直線コネクタ 51">
            <a:extLst>
              <a:ext uri="{FF2B5EF4-FFF2-40B4-BE49-F238E27FC236}">
                <a16:creationId xmlns:a16="http://schemas.microsoft.com/office/drawing/2014/main" id="{E23D5A4E-4BE3-4AA2-9ED9-CC7CE41A3852}"/>
              </a:ext>
            </a:extLst>
          </p:cNvPr>
          <p:cNvCxnSpPr/>
          <p:nvPr/>
        </p:nvCxnSpPr>
        <p:spPr>
          <a:xfrm>
            <a:off x="145161" y="6829763"/>
            <a:ext cx="7878296"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cxnSp>
        <p:nvCxnSpPr>
          <p:cNvPr id="56" name="直線コネクタ 55">
            <a:extLst>
              <a:ext uri="{FF2B5EF4-FFF2-40B4-BE49-F238E27FC236}">
                <a16:creationId xmlns:a16="http://schemas.microsoft.com/office/drawing/2014/main" id="{C94685B9-89C7-49FC-895B-E60D5F38257B}"/>
              </a:ext>
            </a:extLst>
          </p:cNvPr>
          <p:cNvCxnSpPr/>
          <p:nvPr/>
        </p:nvCxnSpPr>
        <p:spPr>
          <a:xfrm>
            <a:off x="169313" y="9616214"/>
            <a:ext cx="7878296" cy="0"/>
          </a:xfrm>
          <a:prstGeom prst="line">
            <a:avLst/>
          </a:prstGeom>
          <a:ln>
            <a:solidFill>
              <a:srgbClr val="CCFFCC"/>
            </a:solidFill>
          </a:ln>
        </p:spPr>
        <p:style>
          <a:lnRef idx="1">
            <a:schemeClr val="accent6"/>
          </a:lnRef>
          <a:fillRef idx="0">
            <a:schemeClr val="accent6"/>
          </a:fillRef>
          <a:effectRef idx="0">
            <a:schemeClr val="accent6"/>
          </a:effectRef>
          <a:fontRef idx="minor">
            <a:schemeClr val="tx1"/>
          </a:fontRef>
        </p:style>
      </p:cxnSp>
      <p:sp>
        <p:nvSpPr>
          <p:cNvPr id="13" name="正方形/長方形 12">
            <a:extLst>
              <a:ext uri="{FF2B5EF4-FFF2-40B4-BE49-F238E27FC236}">
                <a16:creationId xmlns:a16="http://schemas.microsoft.com/office/drawing/2014/main" id="{42B368BE-F1E3-4415-B699-2464473EE498}"/>
              </a:ext>
            </a:extLst>
          </p:cNvPr>
          <p:cNvSpPr/>
          <p:nvPr/>
        </p:nvSpPr>
        <p:spPr>
          <a:xfrm>
            <a:off x="281267" y="7187258"/>
            <a:ext cx="1431803" cy="830997"/>
          </a:xfrm>
          <a:prstGeom prst="rect">
            <a:avLst/>
          </a:prstGeom>
        </p:spPr>
        <p:txBody>
          <a:bodyPr wrap="none">
            <a:spAutoFit/>
          </a:bodyPr>
          <a:lstStyle/>
          <a:p>
            <a:pPr algn="ctr"/>
            <a:r>
              <a:rPr lang="en-US" altLang="ja-JP"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Line</a:t>
            </a:r>
            <a:r>
              <a:rPr lang="ja-JP" altLang="en-US"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＠始めました</a:t>
            </a:r>
            <a:br>
              <a:rPr lang="en-US" altLang="ja-JP"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br>
            <a:r>
              <a:rPr lang="ja-JP" altLang="en-US"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お友達募集中！</a:t>
            </a:r>
            <a:br>
              <a:rPr lang="en-US" altLang="ja-JP"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br>
            <a:r>
              <a:rPr lang="en-US" altLang="ja-JP"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QR</a:t>
            </a:r>
            <a:r>
              <a:rPr lang="ja-JP" altLang="en-US"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コードで</a:t>
            </a:r>
            <a:endParaRPr lang="en-US" altLang="ja-JP" sz="1200" b="1" dirty="0">
              <a:solidFill>
                <a:schemeClr val="accent6">
                  <a:lumMod val="75000"/>
                </a:schemeClr>
              </a:solidFill>
              <a:latin typeface="AR P悠々ゴシック体E" panose="020B0600010101010101" pitchFamily="50" charset="-128"/>
              <a:ea typeface="AR P悠々ゴシック体E" panose="020B0600010101010101" pitchFamily="50" charset="-128"/>
            </a:endParaRPr>
          </a:p>
          <a:p>
            <a:pPr algn="ctr"/>
            <a:r>
              <a:rPr lang="ja-JP" altLang="en-US" sz="1200" b="1" dirty="0">
                <a:solidFill>
                  <a:schemeClr val="accent6">
                    <a:lumMod val="75000"/>
                  </a:schemeClr>
                </a:solidFill>
                <a:latin typeface="AR P悠々ゴシック体E" panose="020B0600010101010101" pitchFamily="50" charset="-128"/>
                <a:ea typeface="AR P悠々ゴシック体E" panose="020B0600010101010101" pitchFamily="50" charset="-128"/>
              </a:rPr>
              <a:t>登録してね♪</a:t>
            </a:r>
          </a:p>
        </p:txBody>
      </p:sp>
      <p:sp>
        <p:nvSpPr>
          <p:cNvPr id="26" name="テキスト ボックス 25">
            <a:extLst>
              <a:ext uri="{FF2B5EF4-FFF2-40B4-BE49-F238E27FC236}">
                <a16:creationId xmlns:a16="http://schemas.microsoft.com/office/drawing/2014/main" id="{2A452ECD-6FA0-4E26-A0AB-10CC9A0A0D38}"/>
              </a:ext>
            </a:extLst>
          </p:cNvPr>
          <p:cNvSpPr txBox="1"/>
          <p:nvPr/>
        </p:nvSpPr>
        <p:spPr>
          <a:xfrm>
            <a:off x="488942" y="8950878"/>
            <a:ext cx="987781" cy="230832"/>
          </a:xfrm>
          <a:prstGeom prst="rect">
            <a:avLst/>
          </a:prstGeom>
          <a:noFill/>
        </p:spPr>
        <p:txBody>
          <a:bodyPr wrap="square" rtlCol="0">
            <a:spAutoFit/>
          </a:bodyPr>
          <a:lstStyle/>
          <a:p>
            <a:r>
              <a:rPr kumimoji="1" lang="ja-JP" altLang="en-US" sz="900" b="1" dirty="0">
                <a:solidFill>
                  <a:srgbClr val="FA9D06"/>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はれの日サロン</a:t>
            </a:r>
          </a:p>
        </p:txBody>
      </p:sp>
      <p:pic>
        <p:nvPicPr>
          <p:cNvPr id="10" name="図 9">
            <a:extLst>
              <a:ext uri="{FF2B5EF4-FFF2-40B4-BE49-F238E27FC236}">
                <a16:creationId xmlns:a16="http://schemas.microsoft.com/office/drawing/2014/main" id="{B9DA75B0-DB55-409D-9451-7181008AA8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9850" y="8585684"/>
            <a:ext cx="806234" cy="741034"/>
          </a:xfrm>
          <a:prstGeom prst="rect">
            <a:avLst/>
          </a:prstGeom>
        </p:spPr>
      </p:pic>
      <p:sp>
        <p:nvSpPr>
          <p:cNvPr id="17" name="テキスト ボックス 16">
            <a:extLst>
              <a:ext uri="{FF2B5EF4-FFF2-40B4-BE49-F238E27FC236}">
                <a16:creationId xmlns:a16="http://schemas.microsoft.com/office/drawing/2014/main" id="{6606591A-5742-4C1A-95E7-A7F8BC2B55BE}"/>
              </a:ext>
            </a:extLst>
          </p:cNvPr>
          <p:cNvSpPr txBox="1"/>
          <p:nvPr/>
        </p:nvSpPr>
        <p:spPr>
          <a:xfrm>
            <a:off x="1970553" y="9396189"/>
            <a:ext cx="1469420" cy="215444"/>
          </a:xfrm>
          <a:prstGeom prst="rect">
            <a:avLst/>
          </a:prstGeom>
          <a:noFill/>
        </p:spPr>
        <p:txBody>
          <a:bodyPr wrap="square" rtlCol="0">
            <a:spAutoFit/>
          </a:bodyPr>
          <a:lstStyle/>
          <a:p>
            <a:r>
              <a:rPr kumimoji="1" lang="en-US" altLang="ja-JP" sz="800" b="1" dirty="0"/>
              <a:t>https</a:t>
            </a:r>
            <a:r>
              <a:rPr kumimoji="1" lang="ja-JP" altLang="en-US" sz="800" b="1" dirty="0"/>
              <a:t>：</a:t>
            </a:r>
            <a:r>
              <a:rPr kumimoji="1" lang="en-US" altLang="ja-JP" sz="800" b="1" dirty="0"/>
              <a:t>//smile-epe.com/</a:t>
            </a:r>
            <a:endParaRPr kumimoji="1" lang="ja-JP" altLang="en-US" sz="800" b="1" dirty="0"/>
          </a:p>
        </p:txBody>
      </p:sp>
      <p:pic>
        <p:nvPicPr>
          <p:cNvPr id="6" name="図 5">
            <a:extLst>
              <a:ext uri="{FF2B5EF4-FFF2-40B4-BE49-F238E27FC236}">
                <a16:creationId xmlns:a16="http://schemas.microsoft.com/office/drawing/2014/main" id="{1746DB3C-A3C8-4F8B-AA43-F1A148A1DB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2249" y="1856845"/>
            <a:ext cx="1427948" cy="1399665"/>
          </a:xfrm>
          <a:prstGeom prst="rect">
            <a:avLst/>
          </a:prstGeom>
        </p:spPr>
      </p:pic>
      <p:pic>
        <p:nvPicPr>
          <p:cNvPr id="19" name="図 18">
            <a:extLst>
              <a:ext uri="{FF2B5EF4-FFF2-40B4-BE49-F238E27FC236}">
                <a16:creationId xmlns:a16="http://schemas.microsoft.com/office/drawing/2014/main" id="{B9603730-0082-4FC9-B59C-2BAC6A164C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313" y="9744877"/>
            <a:ext cx="1118542" cy="986050"/>
          </a:xfrm>
          <a:prstGeom prst="rect">
            <a:avLst/>
          </a:prstGeom>
        </p:spPr>
      </p:pic>
      <p:sp>
        <p:nvSpPr>
          <p:cNvPr id="4" name="テキスト ボックス 3">
            <a:extLst>
              <a:ext uri="{FF2B5EF4-FFF2-40B4-BE49-F238E27FC236}">
                <a16:creationId xmlns:a16="http://schemas.microsoft.com/office/drawing/2014/main" id="{28DAD9EF-8E74-486F-ADAA-643C7B24F862}"/>
              </a:ext>
            </a:extLst>
          </p:cNvPr>
          <p:cNvSpPr txBox="1"/>
          <p:nvPr/>
        </p:nvSpPr>
        <p:spPr>
          <a:xfrm>
            <a:off x="109217" y="134696"/>
            <a:ext cx="830997" cy="3187919"/>
          </a:xfrm>
          <a:prstGeom prst="rect">
            <a:avLst/>
          </a:prstGeom>
          <a:ln w="38100">
            <a:solidFill>
              <a:srgbClr val="FA9D06"/>
            </a:solidFill>
          </a:ln>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kumimoji="1" lang="ja-JP" altLang="en-US" sz="1400" b="1" dirty="0">
                <a:solidFill>
                  <a:srgbClr val="FF0000"/>
                </a:solidFill>
                <a:latin typeface="HG丸ｺﾞｼｯｸM-PRO" panose="020F0400000000000000" pitchFamily="50" charset="-128"/>
                <a:ea typeface="HG丸ｺﾞｼｯｸM-PRO" panose="020F0400000000000000" pitchFamily="50" charset="-128"/>
              </a:rPr>
              <a:t>　☀お待たせしました！</a:t>
            </a:r>
            <a:endParaRPr kumimoji="1" lang="en-US" altLang="ja-JP" sz="1400" b="1" dirty="0">
              <a:solidFill>
                <a:srgbClr val="FF0000"/>
              </a:solidFill>
              <a:latin typeface="HG丸ｺﾞｼｯｸM-PRO" panose="020F0400000000000000" pitchFamily="50" charset="-128"/>
              <a:ea typeface="HG丸ｺﾞｼｯｸM-PRO" panose="020F0400000000000000" pitchFamily="50" charset="-128"/>
            </a:endParaRPr>
          </a:p>
          <a:p>
            <a:r>
              <a:rPr lang="ja-JP" altLang="en-US" sz="1400" b="1" dirty="0">
                <a:solidFill>
                  <a:srgbClr val="FF0000"/>
                </a:solidFill>
                <a:latin typeface="HG丸ｺﾞｼｯｸM-PRO" panose="020F0400000000000000" pitchFamily="50" charset="-128"/>
                <a:ea typeface="HG丸ｺﾞｼｯｸM-PRO" panose="020F0400000000000000" pitchFamily="50" charset="-128"/>
              </a:rPr>
              <a:t>　　７月２日</a:t>
            </a:r>
            <a:r>
              <a:rPr lang="en-US" altLang="ja-JP" sz="1400" b="1" dirty="0">
                <a:solidFill>
                  <a:srgbClr val="FF0000"/>
                </a:solidFill>
                <a:latin typeface="HG丸ｺﾞｼｯｸM-PRO" panose="020F0400000000000000" pitchFamily="50" charset="-128"/>
                <a:ea typeface="HG丸ｺﾞｼｯｸM-PRO" panose="020F0400000000000000" pitchFamily="50" charset="-128"/>
              </a:rPr>
              <a:t>(</a:t>
            </a:r>
            <a:r>
              <a:rPr lang="ja-JP" altLang="en-US" sz="1400" b="1" dirty="0">
                <a:solidFill>
                  <a:srgbClr val="FF0000"/>
                </a:solidFill>
                <a:latin typeface="HG丸ｺﾞｼｯｸM-PRO" panose="020F0400000000000000" pitchFamily="50" charset="-128"/>
                <a:ea typeface="HG丸ｺﾞｼｯｸM-PRO" panose="020F0400000000000000" pitchFamily="50" charset="-128"/>
              </a:rPr>
              <a:t>木</a:t>
            </a:r>
            <a:r>
              <a:rPr lang="en-US" altLang="ja-JP" sz="1400" b="1" dirty="0">
                <a:solidFill>
                  <a:srgbClr val="FF0000"/>
                </a:solidFill>
                <a:latin typeface="HG丸ｺﾞｼｯｸM-PRO" panose="020F0400000000000000" pitchFamily="50" charset="-128"/>
                <a:ea typeface="HG丸ｺﾞｼｯｸM-PRO" panose="020F0400000000000000" pitchFamily="50" charset="-128"/>
              </a:rPr>
              <a:t>)</a:t>
            </a:r>
            <a:r>
              <a:rPr lang="ja-JP" altLang="en-US" sz="1400" b="1" dirty="0">
                <a:solidFill>
                  <a:srgbClr val="FF0000"/>
                </a:solidFill>
                <a:latin typeface="HG丸ｺﾞｼｯｸM-PRO" panose="020F0400000000000000" pitchFamily="50" charset="-128"/>
                <a:ea typeface="HG丸ｺﾞｼｯｸM-PRO" panose="020F0400000000000000" pitchFamily="50" charset="-128"/>
              </a:rPr>
              <a:t>サロン再開致します</a:t>
            </a:r>
            <a:endParaRPr lang="en-US" altLang="ja-JP" sz="1400" b="1" dirty="0">
              <a:solidFill>
                <a:srgbClr val="FF0000"/>
              </a:solidFill>
              <a:latin typeface="HG丸ｺﾞｼｯｸM-PRO" panose="020F0400000000000000" pitchFamily="50" charset="-128"/>
              <a:ea typeface="HG丸ｺﾞｼｯｸM-PRO" panose="020F0400000000000000" pitchFamily="50" charset="-128"/>
            </a:endParaRPr>
          </a:p>
          <a:p>
            <a:r>
              <a:rPr kumimoji="1" lang="ja-JP" altLang="en-US" sz="1400" dirty="0">
                <a:solidFill>
                  <a:srgbClr val="FF0000"/>
                </a:solidFill>
              </a:rPr>
              <a:t>　　　　　　</a:t>
            </a:r>
            <a:r>
              <a:rPr kumimoji="1" lang="en-US" altLang="ja-JP" sz="700" b="1" dirty="0">
                <a:solidFill>
                  <a:srgbClr val="FF0000"/>
                </a:solidFill>
              </a:rPr>
              <a:t>※</a:t>
            </a:r>
            <a:r>
              <a:rPr kumimoji="1" lang="ja-JP" altLang="en-US" sz="700" b="1" dirty="0">
                <a:solidFill>
                  <a:srgbClr val="FF0000"/>
                </a:solidFill>
              </a:rPr>
              <a:t>当面の間</a:t>
            </a:r>
            <a:r>
              <a:rPr kumimoji="1" lang="en-US" altLang="ja-JP" sz="700" b="1" dirty="0">
                <a:solidFill>
                  <a:srgbClr val="FF0000"/>
                </a:solidFill>
              </a:rPr>
              <a:t>17</a:t>
            </a:r>
            <a:r>
              <a:rPr kumimoji="1" lang="ja-JP" altLang="en-US" sz="700" b="1" dirty="0">
                <a:solidFill>
                  <a:srgbClr val="FF0000"/>
                </a:solidFill>
              </a:rPr>
              <a:t>時までの時短営業となります</a:t>
            </a:r>
            <a:endParaRPr kumimoji="1" lang="ja-JP" altLang="en-US" sz="1400" b="1" dirty="0">
              <a:solidFill>
                <a:srgbClr val="FF0000"/>
              </a:solidFill>
            </a:endParaRPr>
          </a:p>
        </p:txBody>
      </p:sp>
      <p:pic>
        <p:nvPicPr>
          <p:cNvPr id="8" name="図 7">
            <a:extLst>
              <a:ext uri="{FF2B5EF4-FFF2-40B4-BE49-F238E27FC236}">
                <a16:creationId xmlns:a16="http://schemas.microsoft.com/office/drawing/2014/main" id="{6E9FA486-F763-4975-B56B-CBFCFD43DA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2181" y="6895449"/>
            <a:ext cx="2366010" cy="1492363"/>
          </a:xfrm>
          <a:prstGeom prst="rect">
            <a:avLst/>
          </a:prstGeom>
        </p:spPr>
      </p:pic>
      <p:sp>
        <p:nvSpPr>
          <p:cNvPr id="9" name="四角形: 角を丸くする 8">
            <a:extLst>
              <a:ext uri="{FF2B5EF4-FFF2-40B4-BE49-F238E27FC236}">
                <a16:creationId xmlns:a16="http://schemas.microsoft.com/office/drawing/2014/main" id="{ECA058B1-786A-4A1F-9642-17BBEDC011DE}"/>
              </a:ext>
            </a:extLst>
          </p:cNvPr>
          <p:cNvSpPr/>
          <p:nvPr/>
        </p:nvSpPr>
        <p:spPr>
          <a:xfrm>
            <a:off x="2651627" y="8591052"/>
            <a:ext cx="1036319" cy="766643"/>
          </a:xfrm>
          <a:prstGeom prst="roundRect">
            <a:avLst/>
          </a:prstGeom>
          <a:noFill/>
          <a:ln>
            <a:solidFill>
              <a:srgbClr val="EA4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E72323A0-12D4-40D4-B8B2-1BCFD67842C9}"/>
              </a:ext>
            </a:extLst>
          </p:cNvPr>
          <p:cNvSpPr txBox="1"/>
          <p:nvPr/>
        </p:nvSpPr>
        <p:spPr>
          <a:xfrm>
            <a:off x="2683729" y="8621049"/>
            <a:ext cx="972113" cy="723275"/>
          </a:xfrm>
          <a:prstGeom prst="rect">
            <a:avLst/>
          </a:prstGeom>
          <a:noFill/>
        </p:spPr>
        <p:txBody>
          <a:bodyPr wrap="square" rtlCol="0">
            <a:spAutoFit/>
          </a:bodyPr>
          <a:lstStyle/>
          <a:p>
            <a:r>
              <a:rPr lang="ja-JP" altLang="en-US" sz="800" b="1" dirty="0">
                <a:solidFill>
                  <a:srgbClr val="FF0000"/>
                </a:solidFill>
                <a:latin typeface="ＭＳ Ｐゴシック" panose="020B0600070205080204" pitchFamily="50" charset="-128"/>
                <a:ea typeface="ＭＳ Ｐゴシック" panose="020B0600070205080204" pitchFamily="50" charset="-128"/>
              </a:rPr>
              <a:t>✐はれの日学園</a:t>
            </a:r>
            <a:endParaRPr lang="en-US" altLang="ja-JP" sz="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800" b="1" dirty="0">
                <a:solidFill>
                  <a:srgbClr val="FF0000"/>
                </a:solidFill>
                <a:latin typeface="ＭＳ Ｐゴシック" panose="020B0600070205080204" pitchFamily="50" charset="-128"/>
                <a:ea typeface="ＭＳ Ｐゴシック" panose="020B0600070205080204" pitchFamily="50" charset="-128"/>
              </a:rPr>
              <a:t>　　　　　　イベント</a:t>
            </a:r>
            <a:endParaRPr lang="en-US" altLang="ja-JP" sz="800" b="1" dirty="0">
              <a:solidFill>
                <a:srgbClr val="FF0000"/>
              </a:solidFill>
              <a:latin typeface="ＭＳ Ｐゴシック" panose="020B0600070205080204" pitchFamily="50" charset="-128"/>
              <a:ea typeface="ＭＳ Ｐゴシック" panose="020B0600070205080204" pitchFamily="50" charset="-128"/>
            </a:endParaRPr>
          </a:p>
          <a:p>
            <a:r>
              <a:rPr kumimoji="1" lang="en-US" altLang="ja-JP" sz="900" b="1" dirty="0">
                <a:solidFill>
                  <a:srgbClr val="EA48C7"/>
                </a:solidFill>
                <a:latin typeface="ＭＳ Ｐゴシック" panose="020B0600070205080204" pitchFamily="50" charset="-128"/>
                <a:ea typeface="ＭＳ Ｐゴシック" panose="020B0600070205080204" pitchFamily="50" charset="-128"/>
              </a:rPr>
              <a:t>7</a:t>
            </a:r>
            <a:r>
              <a:rPr kumimoji="1" lang="ja-JP" altLang="en-US" sz="900" b="1" dirty="0">
                <a:solidFill>
                  <a:srgbClr val="EA48C7"/>
                </a:solidFill>
                <a:latin typeface="ＭＳ Ｐゴシック" panose="020B0600070205080204" pitchFamily="50" charset="-128"/>
                <a:ea typeface="ＭＳ Ｐゴシック" panose="020B0600070205080204" pitchFamily="50" charset="-128"/>
              </a:rPr>
              <a:t>月</a:t>
            </a:r>
            <a:r>
              <a:rPr kumimoji="1" lang="en-US" altLang="ja-JP" sz="900" b="1" dirty="0">
                <a:solidFill>
                  <a:srgbClr val="EA48C7"/>
                </a:solidFill>
                <a:latin typeface="ＭＳ Ｐゴシック" panose="020B0600070205080204" pitchFamily="50" charset="-128"/>
                <a:ea typeface="ＭＳ Ｐゴシック" panose="020B0600070205080204" pitchFamily="50" charset="-128"/>
              </a:rPr>
              <a:t>21</a:t>
            </a:r>
            <a:r>
              <a:rPr kumimoji="1" lang="ja-JP" altLang="en-US" sz="900" b="1" dirty="0">
                <a:solidFill>
                  <a:srgbClr val="EA48C7"/>
                </a:solidFill>
                <a:latin typeface="ＭＳ Ｐゴシック" panose="020B0600070205080204" pitchFamily="50" charset="-128"/>
                <a:ea typeface="ＭＳ Ｐゴシック" panose="020B0600070205080204" pitchFamily="50" charset="-128"/>
              </a:rPr>
              <a:t>日（火）</a:t>
            </a:r>
            <a:endParaRPr kumimoji="1" lang="en-US" altLang="ja-JP" sz="900" b="1" dirty="0">
              <a:solidFill>
                <a:srgbClr val="EA48C7"/>
              </a:solidFill>
              <a:latin typeface="ＭＳ Ｐゴシック" panose="020B0600070205080204" pitchFamily="50" charset="-128"/>
              <a:ea typeface="ＭＳ Ｐゴシック" panose="020B0600070205080204" pitchFamily="50" charset="-128"/>
            </a:endParaRPr>
          </a:p>
          <a:p>
            <a:r>
              <a:rPr lang="en-US" altLang="ja-JP" sz="900" b="1" dirty="0">
                <a:solidFill>
                  <a:srgbClr val="EA48C7"/>
                </a:solidFill>
                <a:latin typeface="ＭＳ Ｐゴシック" panose="020B0600070205080204" pitchFamily="50" charset="-128"/>
                <a:ea typeface="ＭＳ Ｐゴシック" panose="020B0600070205080204" pitchFamily="50" charset="-128"/>
              </a:rPr>
              <a:t>10</a:t>
            </a:r>
            <a:r>
              <a:rPr lang="ja-JP" altLang="en-US" sz="900" b="1" dirty="0">
                <a:solidFill>
                  <a:srgbClr val="EA48C7"/>
                </a:solidFill>
                <a:latin typeface="ＭＳ Ｐゴシック" panose="020B0600070205080204" pitchFamily="50" charset="-128"/>
                <a:ea typeface="ＭＳ Ｐゴシック" panose="020B0600070205080204" pitchFamily="50" charset="-128"/>
              </a:rPr>
              <a:t>：</a:t>
            </a:r>
            <a:r>
              <a:rPr lang="en-US" altLang="ja-JP" sz="900" b="1" dirty="0">
                <a:solidFill>
                  <a:srgbClr val="EA48C7"/>
                </a:solidFill>
                <a:latin typeface="ＭＳ Ｐゴシック" panose="020B0600070205080204" pitchFamily="50" charset="-128"/>
                <a:ea typeface="ＭＳ Ｐゴシック" panose="020B0600070205080204" pitchFamily="50" charset="-128"/>
              </a:rPr>
              <a:t>30</a:t>
            </a:r>
            <a:r>
              <a:rPr lang="ja-JP" altLang="en-US" sz="900" b="1" dirty="0">
                <a:solidFill>
                  <a:srgbClr val="EA48C7"/>
                </a:solidFill>
                <a:latin typeface="ＭＳ Ｐゴシック" panose="020B0600070205080204" pitchFamily="50" charset="-128"/>
                <a:ea typeface="ＭＳ Ｐゴシック" panose="020B0600070205080204" pitchFamily="50" charset="-128"/>
              </a:rPr>
              <a:t>～</a:t>
            </a:r>
            <a:r>
              <a:rPr lang="en-US" altLang="ja-JP" sz="900" b="1" dirty="0">
                <a:solidFill>
                  <a:srgbClr val="EA48C7"/>
                </a:solidFill>
                <a:latin typeface="ＭＳ Ｐゴシック" panose="020B0600070205080204" pitchFamily="50" charset="-128"/>
                <a:ea typeface="ＭＳ Ｐゴシック" panose="020B0600070205080204" pitchFamily="50" charset="-128"/>
              </a:rPr>
              <a:t>11</a:t>
            </a:r>
            <a:r>
              <a:rPr lang="ja-JP" altLang="en-US" sz="900" b="1" dirty="0">
                <a:solidFill>
                  <a:srgbClr val="EA48C7"/>
                </a:solidFill>
                <a:latin typeface="ＭＳ Ｐゴシック" panose="020B0600070205080204" pitchFamily="50" charset="-128"/>
                <a:ea typeface="ＭＳ Ｐゴシック" panose="020B0600070205080204" pitchFamily="50" charset="-128"/>
              </a:rPr>
              <a:t>：</a:t>
            </a:r>
            <a:r>
              <a:rPr lang="en-US" altLang="ja-JP" sz="900" b="1" dirty="0">
                <a:solidFill>
                  <a:srgbClr val="EA48C7"/>
                </a:solidFill>
                <a:latin typeface="ＭＳ Ｐゴシック" panose="020B0600070205080204" pitchFamily="50" charset="-128"/>
                <a:ea typeface="ＭＳ Ｐゴシック" panose="020B0600070205080204" pitchFamily="50" charset="-128"/>
              </a:rPr>
              <a:t>30</a:t>
            </a:r>
            <a:endParaRPr kumimoji="1" lang="en-US" altLang="ja-JP" sz="800" b="1" dirty="0">
              <a:solidFill>
                <a:srgbClr val="EA48C7"/>
              </a:solidFill>
              <a:latin typeface="ＭＳ Ｐゴシック" panose="020B0600070205080204" pitchFamily="50" charset="-128"/>
              <a:ea typeface="ＭＳ Ｐゴシック" panose="020B0600070205080204" pitchFamily="50" charset="-128"/>
            </a:endParaRPr>
          </a:p>
          <a:p>
            <a:r>
              <a:rPr lang="ja-JP" altLang="en-US" sz="700" dirty="0">
                <a:latin typeface="ＭＳ Ｐゴシック" panose="020B0600070205080204" pitchFamily="50" charset="-128"/>
                <a:ea typeface="ＭＳ Ｐゴシック" panose="020B0600070205080204" pitchFamily="50" charset="-128"/>
              </a:rPr>
              <a:t>　　参加費　</a:t>
            </a:r>
            <a:r>
              <a:rPr lang="en-US" altLang="ja-JP" sz="700" dirty="0">
                <a:latin typeface="ＭＳ Ｐゴシック" panose="020B0600070205080204" pitchFamily="50" charset="-128"/>
                <a:ea typeface="ＭＳ Ｐゴシック" panose="020B0600070205080204" pitchFamily="50" charset="-128"/>
              </a:rPr>
              <a:t>500</a:t>
            </a:r>
            <a:r>
              <a:rPr lang="ja-JP" altLang="en-US" sz="700" dirty="0">
                <a:latin typeface="ＭＳ Ｐゴシック" panose="020B0600070205080204" pitchFamily="50" charset="-128"/>
                <a:ea typeface="ＭＳ Ｐゴシック" panose="020B0600070205080204" pitchFamily="50" charset="-128"/>
              </a:rPr>
              <a:t>円</a:t>
            </a:r>
            <a:endParaRPr kumimoji="1" lang="ja-JP" altLang="en-US" sz="700" dirty="0">
              <a:latin typeface="ＭＳ Ｐゴシック" panose="020B0600070205080204" pitchFamily="50" charset="-128"/>
              <a:ea typeface="ＭＳ Ｐゴシック" panose="020B0600070205080204" pitchFamily="50" charset="-128"/>
            </a:endParaRPr>
          </a:p>
        </p:txBody>
      </p:sp>
      <p:pic>
        <p:nvPicPr>
          <p:cNvPr id="15" name="図 14">
            <a:extLst>
              <a:ext uri="{FF2B5EF4-FFF2-40B4-BE49-F238E27FC236}">
                <a16:creationId xmlns:a16="http://schemas.microsoft.com/office/drawing/2014/main" id="{D3258530-4491-4C13-821E-6DE6FF4B07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716" y="8107774"/>
            <a:ext cx="907826" cy="830997"/>
          </a:xfrm>
          <a:prstGeom prst="rect">
            <a:avLst/>
          </a:prstGeom>
        </p:spPr>
      </p:pic>
    </p:spTree>
    <p:extLst>
      <p:ext uri="{BB962C8B-B14F-4D97-AF65-F5344CB8AC3E}">
        <p14:creationId xmlns:p14="http://schemas.microsoft.com/office/powerpoint/2010/main" val="3255471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3122</TotalTime>
  <Words>666</Words>
  <Application>Microsoft Office PowerPoint</Application>
  <PresentationFormat>B4 (ISO) 250x353 mm</PresentationFormat>
  <Paragraphs>173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AR PハイカラＰＯＰ体H</vt:lpstr>
      <vt:lpstr>AR P悠々ゴシック体E</vt:lpstr>
      <vt:lpstr>HG丸ｺﾞｼｯｸM-PRO</vt:lpstr>
      <vt:lpstr>ＭＳ Ｐゴシック</vt:lpstr>
      <vt:lpstr>UD デジタル 教科書体 N-B</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ibisty 001</dc:creator>
  <cp:lastModifiedBy>麻美 渡辺</cp:lastModifiedBy>
  <cp:revision>319</cp:revision>
  <cp:lastPrinted>2020-06-23T05:21:33Z</cp:lastPrinted>
  <dcterms:created xsi:type="dcterms:W3CDTF">2020-04-13T13:55:09Z</dcterms:created>
  <dcterms:modified xsi:type="dcterms:W3CDTF">2020-07-02T06:45:22Z</dcterms:modified>
</cp:coreProperties>
</file>